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4"/>
  </p:notesMasterIdLst>
  <p:sldIdLst>
    <p:sldId id="256" r:id="rId2"/>
    <p:sldId id="281" r:id="rId3"/>
    <p:sldId id="282" r:id="rId4"/>
    <p:sldId id="283" r:id="rId5"/>
    <p:sldId id="285" r:id="rId6"/>
    <p:sldId id="286" r:id="rId7"/>
    <p:sldId id="284" r:id="rId8"/>
    <p:sldId id="287" r:id="rId9"/>
    <p:sldId id="280" r:id="rId10"/>
    <p:sldId id="274" r:id="rId11"/>
    <p:sldId id="264" r:id="rId12"/>
    <p:sldId id="275" r:id="rId13"/>
    <p:sldId id="265" r:id="rId14"/>
    <p:sldId id="266" r:id="rId15"/>
    <p:sldId id="276" r:id="rId16"/>
    <p:sldId id="267" r:id="rId17"/>
    <p:sldId id="277" r:id="rId18"/>
    <p:sldId id="269" r:id="rId19"/>
    <p:sldId id="270" r:id="rId20"/>
    <p:sldId id="271" r:id="rId21"/>
    <p:sldId id="290" r:id="rId22"/>
    <p:sldId id="288"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5918BD-8755-4ABC-9E6F-15C0BA18F8B8}" type="datetimeFigureOut">
              <a:rPr lang="ru-RU" smtClean="0"/>
              <a:pPr/>
              <a:t>23.10.2018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8A401A-77D0-430F-BE2F-BADBA4145C08}" type="slidenum">
              <a:rPr lang="ru-RU" smtClean="0"/>
              <a:pPr/>
              <a:t>‹#›</a:t>
            </a:fld>
            <a:endParaRPr lang="ru-RU"/>
          </a:p>
        </p:txBody>
      </p:sp>
    </p:spTree>
    <p:extLst>
      <p:ext uri="{BB962C8B-B14F-4D97-AF65-F5344CB8AC3E}">
        <p14:creationId xmlns="" xmlns:p14="http://schemas.microsoft.com/office/powerpoint/2010/main" val="2842727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fld id="{56024BEE-A388-4232-BD5D-CF49BB3C817E}" type="datetimeFigureOut">
              <a:rPr lang="ru-RU" smtClean="0"/>
              <a:pPr/>
              <a:t>23.10.2018</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2A2567A4-8C99-4825-B0AD-6860E5703081}"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56024BEE-A388-4232-BD5D-CF49BB3C817E}" type="datetimeFigureOut">
              <a:rPr lang="ru-RU" smtClean="0"/>
              <a:pPr/>
              <a:t>23.10.2018</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2A2567A4-8C99-4825-B0AD-6860E5703081}"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56024BEE-A388-4232-BD5D-CF49BB3C817E}" type="datetimeFigureOut">
              <a:rPr lang="ru-RU" smtClean="0"/>
              <a:pPr/>
              <a:t>23.10.2018</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2A2567A4-8C99-4825-B0AD-6860E5703081}"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56024BEE-A388-4232-BD5D-CF49BB3C817E}" type="datetimeFigureOut">
              <a:rPr lang="ru-RU" smtClean="0"/>
              <a:pPr/>
              <a:t>23.10.2018</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2A2567A4-8C99-4825-B0AD-6860E5703081}"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56024BEE-A388-4232-BD5D-CF49BB3C817E}" type="datetimeFigureOut">
              <a:rPr lang="ru-RU" smtClean="0"/>
              <a:pPr/>
              <a:t>23.10.2018</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2A2567A4-8C99-4825-B0AD-6860E5703081}"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fld id="{56024BEE-A388-4232-BD5D-CF49BB3C817E}" type="datetimeFigureOut">
              <a:rPr lang="ru-RU" smtClean="0"/>
              <a:pPr/>
              <a:t>23.10.2018</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2A2567A4-8C99-4825-B0AD-6860E5703081}"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fld id="{56024BEE-A388-4232-BD5D-CF49BB3C817E}" type="datetimeFigureOut">
              <a:rPr lang="ru-RU" smtClean="0"/>
              <a:pPr/>
              <a:t>23.10.2018</a:t>
            </a:fld>
            <a:endParaRPr lang="ru-RU"/>
          </a:p>
        </p:txBody>
      </p:sp>
      <p:sp>
        <p:nvSpPr>
          <p:cNvPr id="8" name="Нижний колонтитул 4"/>
          <p:cNvSpPr>
            <a:spLocks noGrp="1"/>
          </p:cNvSpPr>
          <p:nvPr>
            <p:ph type="ftr" sz="quarter" idx="11"/>
          </p:nvPr>
        </p:nvSpPr>
        <p:spPr/>
        <p:txBody>
          <a:bodyPr/>
          <a:lstStyle>
            <a:lvl1pPr>
              <a:defRPr/>
            </a:lvl1pPr>
          </a:lstStyle>
          <a:p>
            <a:endParaRPr lang="ru-RU"/>
          </a:p>
        </p:txBody>
      </p:sp>
      <p:sp>
        <p:nvSpPr>
          <p:cNvPr id="9" name="Номер слайда 5"/>
          <p:cNvSpPr>
            <a:spLocks noGrp="1"/>
          </p:cNvSpPr>
          <p:nvPr>
            <p:ph type="sldNum" sz="quarter" idx="12"/>
          </p:nvPr>
        </p:nvSpPr>
        <p:spPr/>
        <p:txBody>
          <a:bodyPr/>
          <a:lstStyle>
            <a:lvl1pPr>
              <a:defRPr/>
            </a:lvl1pPr>
          </a:lstStyle>
          <a:p>
            <a:fld id="{2A2567A4-8C99-4825-B0AD-6860E5703081}"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fld id="{56024BEE-A388-4232-BD5D-CF49BB3C817E}" type="datetimeFigureOut">
              <a:rPr lang="ru-RU" smtClean="0"/>
              <a:pPr/>
              <a:t>23.10.2018</a:t>
            </a:fld>
            <a:endParaRPr lang="ru-RU"/>
          </a:p>
        </p:txBody>
      </p:sp>
      <p:sp>
        <p:nvSpPr>
          <p:cNvPr id="4" name="Нижний колонтитул 4"/>
          <p:cNvSpPr>
            <a:spLocks noGrp="1"/>
          </p:cNvSpPr>
          <p:nvPr>
            <p:ph type="ftr" sz="quarter" idx="11"/>
          </p:nvPr>
        </p:nvSpPr>
        <p:spPr/>
        <p:txBody>
          <a:bodyPr/>
          <a:lstStyle>
            <a:lvl1pPr>
              <a:defRPr/>
            </a:lvl1pPr>
          </a:lstStyle>
          <a:p>
            <a:endParaRPr lang="ru-RU"/>
          </a:p>
        </p:txBody>
      </p:sp>
      <p:sp>
        <p:nvSpPr>
          <p:cNvPr id="5" name="Номер слайда 5"/>
          <p:cNvSpPr>
            <a:spLocks noGrp="1"/>
          </p:cNvSpPr>
          <p:nvPr>
            <p:ph type="sldNum" sz="quarter" idx="12"/>
          </p:nvPr>
        </p:nvSpPr>
        <p:spPr/>
        <p:txBody>
          <a:bodyPr/>
          <a:lstStyle>
            <a:lvl1pPr>
              <a:defRPr/>
            </a:lvl1pPr>
          </a:lstStyle>
          <a:p>
            <a:fld id="{2A2567A4-8C99-4825-B0AD-6860E5703081}"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56024BEE-A388-4232-BD5D-CF49BB3C817E}" type="datetimeFigureOut">
              <a:rPr lang="ru-RU" smtClean="0"/>
              <a:pPr/>
              <a:t>23.10.2018</a:t>
            </a:fld>
            <a:endParaRPr lang="ru-RU"/>
          </a:p>
        </p:txBody>
      </p:sp>
      <p:sp>
        <p:nvSpPr>
          <p:cNvPr id="3" name="Нижний колонтитул 4"/>
          <p:cNvSpPr>
            <a:spLocks noGrp="1"/>
          </p:cNvSpPr>
          <p:nvPr>
            <p:ph type="ftr" sz="quarter" idx="11"/>
          </p:nvPr>
        </p:nvSpPr>
        <p:spPr/>
        <p:txBody>
          <a:bodyPr/>
          <a:lstStyle>
            <a:lvl1pPr>
              <a:defRPr/>
            </a:lvl1pPr>
          </a:lstStyle>
          <a:p>
            <a:endParaRPr lang="ru-RU"/>
          </a:p>
        </p:txBody>
      </p:sp>
      <p:sp>
        <p:nvSpPr>
          <p:cNvPr id="4" name="Номер слайда 5"/>
          <p:cNvSpPr>
            <a:spLocks noGrp="1"/>
          </p:cNvSpPr>
          <p:nvPr>
            <p:ph type="sldNum" sz="quarter" idx="12"/>
          </p:nvPr>
        </p:nvSpPr>
        <p:spPr/>
        <p:txBody>
          <a:bodyPr/>
          <a:lstStyle>
            <a:lvl1pPr>
              <a:defRPr/>
            </a:lvl1pPr>
          </a:lstStyle>
          <a:p>
            <a:fld id="{2A2567A4-8C99-4825-B0AD-6860E5703081}"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56024BEE-A388-4232-BD5D-CF49BB3C817E}" type="datetimeFigureOut">
              <a:rPr lang="ru-RU" smtClean="0"/>
              <a:pPr/>
              <a:t>23.10.2018</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2A2567A4-8C99-4825-B0AD-6860E5703081}"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56024BEE-A388-4232-BD5D-CF49BB3C817E}" type="datetimeFigureOut">
              <a:rPr lang="ru-RU" smtClean="0"/>
              <a:pPr/>
              <a:t>23.10.2018</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2A2567A4-8C99-4825-B0AD-6860E5703081}"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fld id="{56024BEE-A388-4232-BD5D-CF49BB3C817E}" type="datetimeFigureOut">
              <a:rPr lang="ru-RU" smtClean="0"/>
              <a:pPr/>
              <a:t>23.10.2018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fld id="{2A2567A4-8C99-4825-B0AD-6860E570308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dissolve/>
  </p:transition>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wmf"/><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image" Target="../media/image10.png"/><Relationship Id="rId4" Type="http://schemas.openxmlformats.org/officeDocument/2006/relationships/image" Target="../media/image13.wmf"/></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3.w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29.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071546"/>
            <a:ext cx="9144000" cy="2184405"/>
          </a:xfrm>
        </p:spPr>
        <p:txBody>
          <a:bodyPr>
            <a:noAutofit/>
          </a:bodyPr>
          <a:lstStyle/>
          <a:p>
            <a:r>
              <a:rPr lang="ru-RU" sz="3600" b="1" i="1" dirty="0" smtClean="0">
                <a:latin typeface="Georgia" pitchFamily="18" charset="0"/>
              </a:rPr>
              <a:t>«Внеклассное чтение как средство </a:t>
            </a:r>
            <a:br>
              <a:rPr lang="ru-RU" sz="3600" b="1" i="1" dirty="0" smtClean="0">
                <a:latin typeface="Georgia" pitchFamily="18" charset="0"/>
              </a:rPr>
            </a:br>
            <a:r>
              <a:rPr lang="ru-RU" sz="3600" b="1" i="1" dirty="0" smtClean="0">
                <a:latin typeface="Georgia" pitchFamily="18" charset="0"/>
              </a:rPr>
              <a:t>формирования читательского</a:t>
            </a:r>
            <a:br>
              <a:rPr lang="ru-RU" sz="3600" b="1" i="1" dirty="0" smtClean="0">
                <a:latin typeface="Georgia" pitchFamily="18" charset="0"/>
              </a:rPr>
            </a:br>
            <a:r>
              <a:rPr lang="ru-RU" sz="3600" b="1" i="1" dirty="0" smtClean="0">
                <a:latin typeface="Georgia" pitchFamily="18" charset="0"/>
              </a:rPr>
              <a:t>интереса у школьников » </a:t>
            </a:r>
            <a:endParaRPr lang="ru-RU" sz="3600" i="1" dirty="0">
              <a:latin typeface="Georgia" pitchFamily="18" charset="0"/>
            </a:endParaRPr>
          </a:p>
        </p:txBody>
      </p:sp>
      <p:pic>
        <p:nvPicPr>
          <p:cNvPr id="3075" name="Picture 3"/>
          <p:cNvPicPr>
            <a:picLocks noChangeAspect="1" noChangeArrowheads="1"/>
          </p:cNvPicPr>
          <p:nvPr/>
        </p:nvPicPr>
        <p:blipFill>
          <a:blip r:embed="rId2"/>
          <a:srcRect/>
          <a:stretch>
            <a:fillRect/>
          </a:stretch>
        </p:blipFill>
        <p:spPr bwMode="auto">
          <a:xfrm>
            <a:off x="5929322" y="6500835"/>
            <a:ext cx="968674" cy="357165"/>
          </a:xfrm>
          <a:prstGeom prst="rect">
            <a:avLst/>
          </a:prstGeom>
          <a:noFill/>
          <a:ln w="9525">
            <a:noFill/>
            <a:miter lim="800000"/>
            <a:headEnd/>
            <a:tailEnd/>
          </a:ln>
          <a:effectLst/>
        </p:spPr>
      </p:pic>
      <p:pic>
        <p:nvPicPr>
          <p:cNvPr id="7" name="Picture 3"/>
          <p:cNvPicPr>
            <a:picLocks noChangeAspect="1" noChangeArrowheads="1"/>
          </p:cNvPicPr>
          <p:nvPr/>
        </p:nvPicPr>
        <p:blipFill>
          <a:blip r:embed="rId2"/>
          <a:srcRect/>
          <a:stretch>
            <a:fillRect/>
          </a:stretch>
        </p:blipFill>
        <p:spPr bwMode="auto">
          <a:xfrm>
            <a:off x="6858016" y="6500835"/>
            <a:ext cx="968674" cy="357165"/>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3714744" y="3071810"/>
            <a:ext cx="4831150" cy="2719758"/>
          </a:xfrm>
          <a:prstGeom prst="rect">
            <a:avLst/>
          </a:prstGeom>
          <a:noFill/>
          <a:ln w="9525">
            <a:noFill/>
            <a:miter lim="800000"/>
            <a:headEnd/>
            <a:tailEnd/>
          </a:ln>
          <a:effectLst/>
        </p:spPr>
      </p:pic>
      <p:sp>
        <p:nvSpPr>
          <p:cNvPr id="6" name="TextBox 5"/>
          <p:cNvSpPr txBox="1"/>
          <p:nvPr/>
        </p:nvSpPr>
        <p:spPr>
          <a:xfrm>
            <a:off x="500034" y="3214686"/>
            <a:ext cx="2714644" cy="1754326"/>
          </a:xfrm>
          <a:prstGeom prst="rect">
            <a:avLst/>
          </a:prstGeom>
          <a:noFill/>
        </p:spPr>
        <p:txBody>
          <a:bodyPr wrap="square" rtlCol="0">
            <a:spAutoFit/>
          </a:bodyPr>
          <a:lstStyle/>
          <a:p>
            <a:pPr algn="ctr"/>
            <a:r>
              <a:rPr lang="ru-RU" b="1" i="1" dirty="0" smtClean="0"/>
              <a:t>Мастер-класс по литературе.</a:t>
            </a:r>
          </a:p>
          <a:p>
            <a:pPr algn="ctr"/>
            <a:r>
              <a:rPr lang="ru-RU" b="1" i="1" dirty="0" smtClean="0"/>
              <a:t>Подготовила учитель русского языка и литературы </a:t>
            </a:r>
          </a:p>
          <a:p>
            <a:pPr algn="ctr"/>
            <a:r>
              <a:rPr lang="ru-RU" b="1" i="1" dirty="0" smtClean="0"/>
              <a:t>Нуралиева А.Р.</a:t>
            </a:r>
            <a:endParaRPr lang="ru-RU" b="1" i="1"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srcRect/>
          <a:stretch>
            <a:fillRect/>
          </a:stretch>
        </p:blipFill>
        <p:spPr bwMode="auto">
          <a:xfrm>
            <a:off x="6858016" y="6500835"/>
            <a:ext cx="968674" cy="357165"/>
          </a:xfrm>
          <a:prstGeom prst="rect">
            <a:avLst/>
          </a:prstGeom>
          <a:noFill/>
          <a:ln w="9525">
            <a:noFill/>
            <a:miter lim="800000"/>
            <a:headEnd/>
            <a:tailEnd/>
          </a:ln>
          <a:effectLst/>
        </p:spPr>
      </p:pic>
      <p:pic>
        <p:nvPicPr>
          <p:cNvPr id="7" name="Picture 3"/>
          <p:cNvPicPr>
            <a:picLocks noChangeAspect="1" noChangeArrowheads="1"/>
          </p:cNvPicPr>
          <p:nvPr/>
        </p:nvPicPr>
        <p:blipFill>
          <a:blip r:embed="rId2"/>
          <a:srcRect/>
          <a:stretch>
            <a:fillRect/>
          </a:stretch>
        </p:blipFill>
        <p:spPr bwMode="auto">
          <a:xfrm>
            <a:off x="5857884" y="6500835"/>
            <a:ext cx="968674" cy="357165"/>
          </a:xfrm>
          <a:prstGeom prst="rect">
            <a:avLst/>
          </a:prstGeom>
          <a:noFill/>
          <a:ln w="9525">
            <a:noFill/>
            <a:miter lim="800000"/>
            <a:headEnd/>
            <a:tailEnd/>
          </a:ln>
          <a:effectLst/>
        </p:spPr>
      </p:pic>
      <p:sp>
        <p:nvSpPr>
          <p:cNvPr id="8" name="Прямоугольник 7"/>
          <p:cNvSpPr/>
          <p:nvPr/>
        </p:nvSpPr>
        <p:spPr>
          <a:xfrm>
            <a:off x="928662" y="642918"/>
            <a:ext cx="7572428" cy="1815882"/>
          </a:xfrm>
          <a:prstGeom prst="rect">
            <a:avLst/>
          </a:prstGeom>
        </p:spPr>
        <p:txBody>
          <a:bodyPr wrap="square">
            <a:spAutoFit/>
          </a:bodyPr>
          <a:lstStyle/>
          <a:p>
            <a:pPr algn="ctr"/>
            <a:r>
              <a:rPr lang="ru-RU" sz="2800" b="1" i="1" dirty="0" smtClean="0">
                <a:latin typeface="Georgia" pitchFamily="18" charset="0"/>
              </a:rPr>
              <a:t>“С добром надо спешить, а то</a:t>
            </a:r>
            <a:br>
              <a:rPr lang="ru-RU" sz="2800" b="1" i="1" dirty="0" smtClean="0">
                <a:latin typeface="Georgia" pitchFamily="18" charset="0"/>
              </a:rPr>
            </a:br>
            <a:r>
              <a:rPr lang="ru-RU" sz="2800" b="1" i="1" dirty="0" smtClean="0">
                <a:latin typeface="Georgia" pitchFamily="18" charset="0"/>
              </a:rPr>
              <a:t> оно может остаться без адресата”. </a:t>
            </a:r>
          </a:p>
          <a:p>
            <a:pPr algn="ctr"/>
            <a:endParaRPr lang="ru-RU" sz="2800" b="1" i="1" dirty="0">
              <a:latin typeface="Georgia" pitchFamily="18" charset="0"/>
            </a:endParaRPr>
          </a:p>
        </p:txBody>
      </p:sp>
      <p:sp>
        <p:nvSpPr>
          <p:cNvPr id="5" name="Прямоугольник 4"/>
          <p:cNvSpPr/>
          <p:nvPr/>
        </p:nvSpPr>
        <p:spPr>
          <a:xfrm>
            <a:off x="571472" y="2214554"/>
            <a:ext cx="8001056" cy="3785652"/>
          </a:xfrm>
          <a:prstGeom prst="rect">
            <a:avLst/>
          </a:prstGeom>
        </p:spPr>
        <p:txBody>
          <a:bodyPr wrap="square">
            <a:spAutoFit/>
          </a:bodyPr>
          <a:lstStyle/>
          <a:p>
            <a:pPr algn="ctr"/>
            <a:r>
              <a:rPr lang="ru-RU" sz="2400" b="1" i="1" u="sng" dirty="0" smtClean="0">
                <a:latin typeface="Georgia" pitchFamily="18" charset="0"/>
              </a:rPr>
              <a:t>Безумие </a:t>
            </a:r>
            <a:r>
              <a:rPr lang="ru-RU" sz="2400" b="1" i="1" dirty="0" smtClean="0">
                <a:latin typeface="Georgia" pitchFamily="18" charset="0"/>
              </a:rPr>
              <a:t/>
            </a:r>
            <a:br>
              <a:rPr lang="ru-RU" sz="2400" b="1" i="1" dirty="0" smtClean="0">
                <a:latin typeface="Georgia" pitchFamily="18" charset="0"/>
              </a:rPr>
            </a:br>
            <a:r>
              <a:rPr lang="ru-RU" sz="2400" b="1" i="1" dirty="0" smtClean="0">
                <a:latin typeface="Georgia" pitchFamily="18" charset="0"/>
              </a:rPr>
              <a:t/>
            </a:r>
            <a:br>
              <a:rPr lang="ru-RU" sz="2400" b="1" i="1" dirty="0" smtClean="0">
                <a:latin typeface="Georgia" pitchFamily="18" charset="0"/>
              </a:rPr>
            </a:br>
            <a:r>
              <a:rPr lang="ru-RU" sz="2400" b="1" i="1" dirty="0" smtClean="0">
                <a:latin typeface="Georgia" pitchFamily="18" charset="0"/>
              </a:rPr>
              <a:t>1.Сумасшествие (устаревшее);</a:t>
            </a:r>
            <a:br>
              <a:rPr lang="ru-RU" sz="2400" b="1" i="1" dirty="0" smtClean="0">
                <a:latin typeface="Georgia" pitchFamily="18" charset="0"/>
              </a:rPr>
            </a:br>
            <a:r>
              <a:rPr lang="ru-RU" sz="2400" b="1" i="1" dirty="0" smtClean="0">
                <a:latin typeface="Georgia" pitchFamily="18" charset="0"/>
              </a:rPr>
              <a:t/>
            </a:r>
            <a:br>
              <a:rPr lang="ru-RU" sz="2400" b="1" i="1" dirty="0" smtClean="0">
                <a:latin typeface="Georgia" pitchFamily="18" charset="0"/>
              </a:rPr>
            </a:br>
            <a:r>
              <a:rPr lang="ru-RU" sz="2400" b="1" i="1" dirty="0" smtClean="0">
                <a:latin typeface="Georgia" pitchFamily="18" charset="0"/>
              </a:rPr>
              <a:t>2.Безрассудство, полная утрата разумности в действиях, в поведении;</a:t>
            </a:r>
            <a:br>
              <a:rPr lang="ru-RU" sz="2400" b="1" i="1" dirty="0" smtClean="0">
                <a:latin typeface="Georgia" pitchFamily="18" charset="0"/>
              </a:rPr>
            </a:br>
            <a:r>
              <a:rPr lang="ru-RU" sz="2400" b="1" i="1" dirty="0" smtClean="0">
                <a:latin typeface="Georgia" pitchFamily="18" charset="0"/>
              </a:rPr>
              <a:t/>
            </a:r>
            <a:br>
              <a:rPr lang="ru-RU" sz="2400" b="1" i="1" dirty="0" smtClean="0">
                <a:latin typeface="Georgia" pitchFamily="18" charset="0"/>
              </a:rPr>
            </a:br>
            <a:r>
              <a:rPr lang="ru-RU" sz="2400" b="1" i="1" dirty="0" smtClean="0">
                <a:latin typeface="Georgia" pitchFamily="18" charset="0"/>
              </a:rPr>
              <a:t>3.Одержимость идеей служения людям (переносное).</a:t>
            </a:r>
            <a:br>
              <a:rPr lang="ru-RU" sz="2400" b="1" i="1" dirty="0" smtClean="0">
                <a:latin typeface="Georgia" pitchFamily="18" charset="0"/>
              </a:rPr>
            </a:br>
            <a:endParaRPr lang="ru-RU" sz="2400" b="1" i="1" dirty="0">
              <a:latin typeface="Georgia" pitchFamily="18" charset="0"/>
            </a:endParaRPr>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descr="kustod_141.jpg"/>
          <p:cNvPicPr>
            <a:picLocks noChangeAspect="1"/>
          </p:cNvPicPr>
          <p:nvPr/>
        </p:nvPicPr>
        <p:blipFill>
          <a:blip r:embed="rId2"/>
          <a:stretch>
            <a:fillRect/>
          </a:stretch>
        </p:blipFill>
        <p:spPr>
          <a:xfrm>
            <a:off x="0" y="571480"/>
            <a:ext cx="4214810" cy="5919676"/>
          </a:xfrm>
          <a:prstGeom prst="rect">
            <a:avLst/>
          </a:prstGeom>
        </p:spPr>
      </p:pic>
      <p:sp>
        <p:nvSpPr>
          <p:cNvPr id="6" name="Содержимое 5"/>
          <p:cNvSpPr>
            <a:spLocks noGrp="1"/>
          </p:cNvSpPr>
          <p:nvPr>
            <p:ph sz="half" idx="4294967295"/>
          </p:nvPr>
        </p:nvSpPr>
        <p:spPr>
          <a:xfrm>
            <a:off x="3929058" y="571480"/>
            <a:ext cx="5072066" cy="1571629"/>
          </a:xfrm>
        </p:spPr>
        <p:txBody>
          <a:bodyPr/>
          <a:lstStyle/>
          <a:p>
            <a:pPr>
              <a:buNone/>
            </a:pPr>
            <a:r>
              <a:rPr lang="ru-RU" sz="2400" dirty="0" smtClean="0"/>
              <a:t>      Рассказчик </a:t>
            </a:r>
            <a:r>
              <a:rPr lang="ru-RU" sz="2400" dirty="0"/>
              <a:t>в повести- отец </a:t>
            </a:r>
            <a:r>
              <a:rPr lang="ru-RU" sz="2400" dirty="0" smtClean="0"/>
              <a:t>Оли- пытается </a:t>
            </a:r>
            <a:r>
              <a:rPr lang="ru-RU" sz="2400" dirty="0"/>
              <a:t>разобраться </a:t>
            </a:r>
            <a:r>
              <a:rPr lang="ru-RU" sz="2400" dirty="0" smtClean="0"/>
              <a:t>в истоках несчастий семьи, анализирует…</a:t>
            </a:r>
            <a:endParaRPr lang="ru-RU" sz="2400" dirty="0"/>
          </a:p>
        </p:txBody>
      </p:sp>
      <p:pic>
        <p:nvPicPr>
          <p:cNvPr id="5123" name="Picture 3"/>
          <p:cNvPicPr>
            <a:picLocks noChangeAspect="1" noChangeArrowheads="1"/>
          </p:cNvPicPr>
          <p:nvPr/>
        </p:nvPicPr>
        <p:blipFill>
          <a:blip r:embed="rId3"/>
          <a:srcRect/>
          <a:stretch>
            <a:fillRect/>
          </a:stretch>
        </p:blipFill>
        <p:spPr bwMode="auto">
          <a:xfrm>
            <a:off x="5643570" y="4643446"/>
            <a:ext cx="1882471" cy="1776416"/>
          </a:xfrm>
          <a:prstGeom prst="rect">
            <a:avLst/>
          </a:prstGeom>
          <a:noFill/>
          <a:ln w="9525">
            <a:noFill/>
            <a:miter lim="800000"/>
            <a:headEnd/>
            <a:tailEnd/>
          </a:ln>
          <a:effectLst/>
        </p:spPr>
      </p:pic>
      <p:sp>
        <p:nvSpPr>
          <p:cNvPr id="12" name="Выноска-облако 11"/>
          <p:cNvSpPr/>
          <p:nvPr/>
        </p:nvSpPr>
        <p:spPr>
          <a:xfrm rot="20284638">
            <a:off x="4887274" y="1775434"/>
            <a:ext cx="2639953" cy="2040234"/>
          </a:xfrm>
          <a:prstGeom prst="cloudCallou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lumMod val="75000"/>
                  </a:schemeClr>
                </a:solidFill>
              </a:rPr>
              <a:t>….свое отношение к дочери </a:t>
            </a:r>
            <a:endParaRPr lang="ru-RU" sz="2400" dirty="0">
              <a:solidFill>
                <a:schemeClr val="tx1">
                  <a:lumMod val="75000"/>
                </a:schemeClr>
              </a:solidFill>
            </a:endParaRPr>
          </a:p>
        </p:txBody>
      </p:sp>
      <p:sp>
        <p:nvSpPr>
          <p:cNvPr id="18" name="Выноска-облако 17"/>
          <p:cNvSpPr/>
          <p:nvPr/>
        </p:nvSpPr>
        <p:spPr>
          <a:xfrm rot="1529467">
            <a:off x="6623434" y="2643135"/>
            <a:ext cx="2873775" cy="2432001"/>
          </a:xfrm>
          <a:prstGeom prst="cloudCallou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lumMod val="75000"/>
                  </a:schemeClr>
                </a:solidFill>
              </a:rPr>
              <a:t>…отношение дочери  к людям..</a:t>
            </a:r>
            <a:endParaRPr lang="ru-RU" sz="2400" dirty="0">
              <a:solidFill>
                <a:schemeClr val="tx1">
                  <a:lumMod val="75000"/>
                </a:schemeClr>
              </a:solidFill>
            </a:endParaRPr>
          </a:p>
        </p:txBody>
      </p:sp>
      <p:sp>
        <p:nvSpPr>
          <p:cNvPr id="19" name="Выноска-облако 18"/>
          <p:cNvSpPr/>
          <p:nvPr/>
        </p:nvSpPr>
        <p:spPr>
          <a:xfrm rot="20247053" flipH="1">
            <a:off x="3262800" y="2945465"/>
            <a:ext cx="2505820" cy="2252952"/>
          </a:xfrm>
          <a:prstGeom prst="cloudCallou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75000"/>
                  </a:schemeClr>
                </a:solidFill>
              </a:rPr>
              <a:t>…</a:t>
            </a:r>
            <a:r>
              <a:rPr lang="ru-RU" sz="2400" dirty="0" smtClean="0">
                <a:solidFill>
                  <a:schemeClr val="tx1">
                    <a:lumMod val="75000"/>
                  </a:schemeClr>
                </a:solidFill>
              </a:rPr>
              <a:t>события, свои мысли, поведение</a:t>
            </a:r>
            <a:endParaRPr lang="ru-RU" sz="2400" dirty="0">
              <a:solidFill>
                <a:schemeClr val="tx1">
                  <a:lumMod val="75000"/>
                </a:schemeClr>
              </a:solidFill>
            </a:endParaRPr>
          </a:p>
        </p:txBody>
      </p:sp>
      <p:pic>
        <p:nvPicPr>
          <p:cNvPr id="8" name="Picture 3"/>
          <p:cNvPicPr>
            <a:picLocks noChangeAspect="1" noChangeArrowheads="1"/>
          </p:cNvPicPr>
          <p:nvPr/>
        </p:nvPicPr>
        <p:blipFill>
          <a:blip r:embed="rId4"/>
          <a:srcRect/>
          <a:stretch>
            <a:fillRect/>
          </a:stretch>
        </p:blipFill>
        <p:spPr bwMode="auto">
          <a:xfrm>
            <a:off x="6858016" y="6500835"/>
            <a:ext cx="968674" cy="357165"/>
          </a:xfrm>
          <a:prstGeom prst="rect">
            <a:avLst/>
          </a:prstGeom>
          <a:noFill/>
          <a:ln w="9525">
            <a:noFill/>
            <a:miter lim="800000"/>
            <a:headEnd/>
            <a:tailEnd/>
          </a:ln>
          <a:effectLst/>
        </p:spPr>
      </p:pic>
      <p:pic>
        <p:nvPicPr>
          <p:cNvPr id="9" name="Picture 3"/>
          <p:cNvPicPr>
            <a:picLocks noChangeAspect="1" noChangeArrowheads="1"/>
          </p:cNvPicPr>
          <p:nvPr/>
        </p:nvPicPr>
        <p:blipFill>
          <a:blip r:embed="rId4"/>
          <a:srcRect/>
          <a:stretch>
            <a:fillRect/>
          </a:stretch>
        </p:blipFill>
        <p:spPr bwMode="auto">
          <a:xfrm>
            <a:off x="5929322" y="6500835"/>
            <a:ext cx="968674" cy="35716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2000"/>
                                        <p:tgtEl>
                                          <p:spTgt spid="5123"/>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2000"/>
                                        <p:tgtEl>
                                          <p:spTgt spid="19"/>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000"/>
                                        <p:tgtEl>
                                          <p:spTgt spid="12"/>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записная книжка 3.wmf"/>
          <p:cNvPicPr>
            <a:picLocks noChangeAspect="1"/>
          </p:cNvPicPr>
          <p:nvPr/>
        </p:nvPicPr>
        <p:blipFill>
          <a:blip r:embed="rId2"/>
          <a:stretch>
            <a:fillRect/>
          </a:stretch>
        </p:blipFill>
        <p:spPr>
          <a:xfrm>
            <a:off x="1357290" y="3829050"/>
            <a:ext cx="4210050" cy="3028950"/>
          </a:xfrm>
          <a:prstGeom prst="rect">
            <a:avLst/>
          </a:prstGeom>
          <a:effectLst>
            <a:softEdge rad="635000"/>
          </a:effectLst>
        </p:spPr>
      </p:pic>
      <p:pic>
        <p:nvPicPr>
          <p:cNvPr id="11" name="Рисунок 10" descr="гитара.png"/>
          <p:cNvPicPr>
            <a:picLocks noChangeAspect="1"/>
          </p:cNvPicPr>
          <p:nvPr/>
        </p:nvPicPr>
        <p:blipFill>
          <a:blip r:embed="rId3"/>
          <a:stretch>
            <a:fillRect/>
          </a:stretch>
        </p:blipFill>
        <p:spPr>
          <a:xfrm rot="957962">
            <a:off x="4217542" y="1810707"/>
            <a:ext cx="3588601" cy="2081388"/>
          </a:xfrm>
          <a:prstGeom prst="rect">
            <a:avLst/>
          </a:prstGeom>
          <a:effectLst>
            <a:softEdge rad="635000"/>
          </a:effectLst>
        </p:spPr>
      </p:pic>
      <p:sp>
        <p:nvSpPr>
          <p:cNvPr id="3" name="Текст 2"/>
          <p:cNvSpPr>
            <a:spLocks noGrp="1"/>
          </p:cNvSpPr>
          <p:nvPr>
            <p:ph type="body" idx="4294967295"/>
          </p:nvPr>
        </p:nvSpPr>
        <p:spPr>
          <a:xfrm>
            <a:off x="2214546" y="857232"/>
            <a:ext cx="5000660" cy="639762"/>
          </a:xfrm>
        </p:spPr>
        <p:txBody>
          <a:bodyPr/>
          <a:lstStyle/>
          <a:p>
            <a:pPr algn="ctr">
              <a:buNone/>
            </a:pPr>
            <a:r>
              <a:rPr lang="ru-RU" sz="2800" dirty="0" smtClean="0"/>
              <a:t>Отец и мать Оли работали в конструкторском бюро.</a:t>
            </a:r>
            <a:endParaRPr lang="ru-RU" sz="2800" dirty="0"/>
          </a:p>
        </p:txBody>
      </p:sp>
      <p:sp>
        <p:nvSpPr>
          <p:cNvPr id="4" name="Содержимое 3"/>
          <p:cNvSpPr>
            <a:spLocks noGrp="1"/>
          </p:cNvSpPr>
          <p:nvPr>
            <p:ph sz="half" idx="4294967295"/>
          </p:nvPr>
        </p:nvSpPr>
        <p:spPr>
          <a:xfrm>
            <a:off x="0" y="2786058"/>
            <a:ext cx="3643306" cy="2786082"/>
          </a:xfrm>
        </p:spPr>
        <p:txBody>
          <a:bodyPr/>
          <a:lstStyle/>
          <a:p>
            <a:pPr indent="0" algn="ctr">
              <a:buNone/>
            </a:pPr>
            <a:r>
              <a:rPr lang="ru-RU" dirty="0" smtClean="0"/>
              <a:t> В молодости отец писал фантастические романы, которые никто не печатал. </a:t>
            </a:r>
            <a:endParaRPr lang="ru-RU" dirty="0"/>
          </a:p>
        </p:txBody>
      </p:sp>
      <p:sp>
        <p:nvSpPr>
          <p:cNvPr id="6" name="Содержимое 5"/>
          <p:cNvSpPr>
            <a:spLocks noGrp="1"/>
          </p:cNvSpPr>
          <p:nvPr>
            <p:ph sz="quarter" idx="4294967295"/>
          </p:nvPr>
        </p:nvSpPr>
        <p:spPr>
          <a:xfrm>
            <a:off x="4429124" y="3286124"/>
            <a:ext cx="4541841" cy="3214710"/>
          </a:xfrm>
        </p:spPr>
        <p:txBody>
          <a:bodyPr/>
          <a:lstStyle/>
          <a:p>
            <a:pPr indent="0" algn="ctr">
              <a:buNone/>
            </a:pPr>
            <a:r>
              <a:rPr lang="ru-RU" dirty="0" smtClean="0"/>
              <a:t>Мама любила петь, была живой и непосредственной, ее непосредственность покоряла. Синонимом ей была честность. </a:t>
            </a:r>
          </a:p>
          <a:p>
            <a:pPr>
              <a:buNone/>
            </a:pPr>
            <a:endParaRPr lang="ru-RU" dirty="0"/>
          </a:p>
        </p:txBody>
      </p:sp>
      <p:pic>
        <p:nvPicPr>
          <p:cNvPr id="7" name="Picture 2" descr="D:\ОЛЬГА АЛЕКСЕЕВНА\иллюстрации\картинки к мультимедийке\люди\женщина.wmf"/>
          <p:cNvPicPr>
            <a:picLocks noChangeAspect="1" noChangeArrowheads="1"/>
          </p:cNvPicPr>
          <p:nvPr/>
        </p:nvPicPr>
        <p:blipFill>
          <a:blip r:embed="rId4"/>
          <a:srcRect/>
          <a:stretch>
            <a:fillRect/>
          </a:stretch>
        </p:blipFill>
        <p:spPr bwMode="auto">
          <a:xfrm>
            <a:off x="7072330" y="1000108"/>
            <a:ext cx="1921990" cy="1834627"/>
          </a:xfrm>
          <a:prstGeom prst="rect">
            <a:avLst/>
          </a:prstGeom>
          <a:noFill/>
        </p:spPr>
      </p:pic>
      <p:pic>
        <p:nvPicPr>
          <p:cNvPr id="8" name="Picture 3"/>
          <p:cNvPicPr>
            <a:picLocks noChangeAspect="1" noChangeArrowheads="1"/>
          </p:cNvPicPr>
          <p:nvPr/>
        </p:nvPicPr>
        <p:blipFill>
          <a:blip r:embed="rId5"/>
          <a:srcRect/>
          <a:stretch>
            <a:fillRect/>
          </a:stretch>
        </p:blipFill>
        <p:spPr bwMode="auto">
          <a:xfrm>
            <a:off x="214281" y="857232"/>
            <a:ext cx="2119683" cy="2000264"/>
          </a:xfrm>
          <a:prstGeom prst="rect">
            <a:avLst/>
          </a:prstGeom>
          <a:noFill/>
          <a:ln w="9525">
            <a:noFill/>
            <a:miter lim="800000"/>
            <a:headEnd/>
            <a:tailEnd/>
          </a:ln>
          <a:effectLst>
            <a:softEdge rad="63500"/>
          </a:effectLst>
        </p:spPr>
      </p:pic>
      <p:pic>
        <p:nvPicPr>
          <p:cNvPr id="9" name="Picture 3"/>
          <p:cNvPicPr>
            <a:picLocks noChangeAspect="1" noChangeArrowheads="1"/>
          </p:cNvPicPr>
          <p:nvPr/>
        </p:nvPicPr>
        <p:blipFill>
          <a:blip r:embed="rId6"/>
          <a:srcRect/>
          <a:stretch>
            <a:fillRect/>
          </a:stretch>
        </p:blipFill>
        <p:spPr bwMode="auto">
          <a:xfrm>
            <a:off x="6858016" y="6500835"/>
            <a:ext cx="968674" cy="357165"/>
          </a:xfrm>
          <a:prstGeom prst="rect">
            <a:avLst/>
          </a:prstGeom>
          <a:noFill/>
          <a:ln w="9525">
            <a:noFill/>
            <a:miter lim="800000"/>
            <a:headEnd/>
            <a:tailEnd/>
          </a:ln>
          <a:effectLst/>
        </p:spPr>
      </p:pic>
      <p:pic>
        <p:nvPicPr>
          <p:cNvPr id="10" name="Picture 3"/>
          <p:cNvPicPr>
            <a:picLocks noChangeAspect="1" noChangeArrowheads="1"/>
          </p:cNvPicPr>
          <p:nvPr/>
        </p:nvPicPr>
        <p:blipFill>
          <a:blip r:embed="rId6"/>
          <a:srcRect/>
          <a:stretch>
            <a:fillRect/>
          </a:stretch>
        </p:blipFill>
        <p:spPr bwMode="auto">
          <a:xfrm>
            <a:off x="5929322" y="6500835"/>
            <a:ext cx="968674" cy="35716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rot="20843843">
            <a:off x="461396" y="903299"/>
            <a:ext cx="4214842" cy="4694757"/>
          </a:xfrm>
          <a:prstGeom prst="rect">
            <a:avLst/>
          </a:prstGeom>
          <a:noFill/>
          <a:ln w="9525">
            <a:noFill/>
            <a:miter lim="800000"/>
            <a:headEnd/>
            <a:tailEnd/>
          </a:ln>
          <a:effectLst/>
        </p:spPr>
      </p:pic>
      <p:sp>
        <p:nvSpPr>
          <p:cNvPr id="3" name="Содержимое 2"/>
          <p:cNvSpPr>
            <a:spLocks noGrp="1"/>
          </p:cNvSpPr>
          <p:nvPr>
            <p:ph sz="half" idx="4294967295"/>
          </p:nvPr>
        </p:nvSpPr>
        <p:spPr>
          <a:xfrm rot="20721307">
            <a:off x="1129269" y="1251136"/>
            <a:ext cx="3674987" cy="4350087"/>
          </a:xfrm>
        </p:spPr>
        <p:txBody>
          <a:bodyPr>
            <a:normAutofit/>
          </a:bodyPr>
          <a:lstStyle/>
          <a:p>
            <a:pPr indent="0">
              <a:buNone/>
            </a:pPr>
            <a:r>
              <a:rPr lang="ru-RU" dirty="0" smtClean="0">
                <a:solidFill>
                  <a:srgbClr val="002060"/>
                </a:solidFill>
                <a:latin typeface="Monotype Corsiva" pitchFamily="66" charset="0"/>
              </a:rPr>
              <a:t>Она </a:t>
            </a:r>
            <a:r>
              <a:rPr lang="ru-RU" dirty="0">
                <a:solidFill>
                  <a:srgbClr val="002060"/>
                </a:solidFill>
                <a:latin typeface="Monotype Corsiva" pitchFamily="66" charset="0"/>
              </a:rPr>
              <a:t>не могла </a:t>
            </a:r>
            <a:r>
              <a:rPr lang="ru-RU" dirty="0" smtClean="0">
                <a:solidFill>
                  <a:srgbClr val="002060"/>
                </a:solidFill>
                <a:latin typeface="Monotype Corsiva" pitchFamily="66" charset="0"/>
              </a:rPr>
              <a:t>поступить </a:t>
            </a:r>
            <a:r>
              <a:rPr lang="ru-RU" dirty="0">
                <a:solidFill>
                  <a:srgbClr val="002060"/>
                </a:solidFill>
                <a:latin typeface="Monotype Corsiva" pitchFamily="66" charset="0"/>
              </a:rPr>
              <a:t>иначе, меня полгода держали в больнице. Разве она могла обмануть мои  и твои ожидания? Спасибо </a:t>
            </a:r>
            <a:r>
              <a:rPr lang="ru-RU" dirty="0" smtClean="0">
                <a:solidFill>
                  <a:srgbClr val="002060"/>
                </a:solidFill>
                <a:latin typeface="Monotype Corsiva" pitchFamily="66" charset="0"/>
              </a:rPr>
              <a:t>ей..!</a:t>
            </a:r>
            <a:endParaRPr lang="ru-RU" dirty="0">
              <a:solidFill>
                <a:srgbClr val="002060"/>
              </a:solidFill>
              <a:latin typeface="Monotype Corsiva" pitchFamily="66" charset="0"/>
            </a:endParaRPr>
          </a:p>
          <a:p>
            <a:endParaRPr lang="ru-RU" dirty="0">
              <a:solidFill>
                <a:srgbClr val="002060"/>
              </a:solidFill>
            </a:endParaRPr>
          </a:p>
        </p:txBody>
      </p:sp>
      <p:sp>
        <p:nvSpPr>
          <p:cNvPr id="11" name="Содержимое 10"/>
          <p:cNvSpPr>
            <a:spLocks noGrp="1"/>
          </p:cNvSpPr>
          <p:nvPr>
            <p:ph sz="quarter" idx="4294967295"/>
          </p:nvPr>
        </p:nvSpPr>
        <p:spPr>
          <a:xfrm>
            <a:off x="4857752" y="2428868"/>
            <a:ext cx="4286248" cy="3951288"/>
          </a:xfrm>
        </p:spPr>
        <p:txBody>
          <a:bodyPr/>
          <a:lstStyle/>
          <a:p>
            <a:pPr indent="0">
              <a:buNone/>
            </a:pPr>
            <a:r>
              <a:rPr lang="ru-RU" dirty="0" smtClean="0">
                <a:solidFill>
                  <a:srgbClr val="C00000"/>
                </a:solidFill>
              </a:rPr>
              <a:t>«Спасибо ей»…</a:t>
            </a:r>
          </a:p>
          <a:p>
            <a:pPr indent="0">
              <a:buNone/>
            </a:pPr>
            <a:r>
              <a:rPr lang="ru-RU" dirty="0" smtClean="0">
                <a:solidFill>
                  <a:srgbClr val="C00000"/>
                </a:solidFill>
              </a:rPr>
              <a:t>Эта роковая  фраза перекинула мост в тот страшный день… Мост длиною</a:t>
            </a:r>
            <a:br>
              <a:rPr lang="ru-RU" dirty="0" smtClean="0">
                <a:solidFill>
                  <a:srgbClr val="C00000"/>
                </a:solidFill>
              </a:rPr>
            </a:br>
            <a:r>
              <a:rPr lang="ru-RU" dirty="0" smtClean="0">
                <a:solidFill>
                  <a:srgbClr val="C00000"/>
                </a:solidFill>
              </a:rPr>
              <a:t> в шестнадцать лет</a:t>
            </a:r>
            <a:br>
              <a:rPr lang="ru-RU" dirty="0" smtClean="0">
                <a:solidFill>
                  <a:srgbClr val="C00000"/>
                </a:solidFill>
              </a:rPr>
            </a:br>
            <a:r>
              <a:rPr lang="ru-RU" dirty="0" smtClean="0">
                <a:solidFill>
                  <a:srgbClr val="C00000"/>
                </a:solidFill>
              </a:rPr>
              <a:t> и два месяца…</a:t>
            </a:r>
          </a:p>
          <a:p>
            <a:endParaRPr lang="ru-RU" dirty="0"/>
          </a:p>
        </p:txBody>
      </p:sp>
      <p:pic>
        <p:nvPicPr>
          <p:cNvPr id="5" name="Рисунок 4" descr="2.jpeg"/>
          <p:cNvPicPr>
            <a:picLocks noChangeAspect="1"/>
          </p:cNvPicPr>
          <p:nvPr/>
        </p:nvPicPr>
        <p:blipFill>
          <a:blip r:embed="rId3"/>
          <a:stretch>
            <a:fillRect/>
          </a:stretch>
        </p:blipFill>
        <p:spPr>
          <a:xfrm>
            <a:off x="5286380" y="500042"/>
            <a:ext cx="3081658" cy="2071702"/>
          </a:xfrm>
          <a:prstGeom prst="ellipse">
            <a:avLst/>
          </a:prstGeom>
          <a:ln>
            <a:noFill/>
          </a:ln>
          <a:effectLst>
            <a:softEdge rad="112500"/>
          </a:effectLst>
        </p:spPr>
      </p:pic>
      <p:pic>
        <p:nvPicPr>
          <p:cNvPr id="12" name="Picture 3"/>
          <p:cNvPicPr>
            <a:picLocks noChangeAspect="1" noChangeArrowheads="1"/>
          </p:cNvPicPr>
          <p:nvPr/>
        </p:nvPicPr>
        <p:blipFill>
          <a:blip r:embed="rId4"/>
          <a:srcRect/>
          <a:stretch>
            <a:fillRect/>
          </a:stretch>
        </p:blipFill>
        <p:spPr bwMode="auto">
          <a:xfrm>
            <a:off x="6858016" y="6500835"/>
            <a:ext cx="968674" cy="357165"/>
          </a:xfrm>
          <a:prstGeom prst="rect">
            <a:avLst/>
          </a:prstGeom>
          <a:noFill/>
          <a:ln w="9525">
            <a:noFill/>
            <a:miter lim="800000"/>
            <a:headEnd/>
            <a:tailEnd/>
          </a:ln>
          <a:effectLst/>
        </p:spPr>
      </p:pic>
      <p:pic>
        <p:nvPicPr>
          <p:cNvPr id="13" name="Picture 3"/>
          <p:cNvPicPr>
            <a:picLocks noChangeAspect="1" noChangeArrowheads="1"/>
          </p:cNvPicPr>
          <p:nvPr/>
        </p:nvPicPr>
        <p:blipFill>
          <a:blip r:embed="rId4"/>
          <a:srcRect/>
          <a:stretch>
            <a:fillRect/>
          </a:stretch>
        </p:blipFill>
        <p:spPr bwMode="auto">
          <a:xfrm>
            <a:off x="5929322" y="6500835"/>
            <a:ext cx="968674" cy="35716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4160"/>
                            </p:stCondLst>
                            <p:childTnLst>
                              <p:par>
                                <p:cTn id="11" presetID="42" presetClass="entr" presetSubtype="0" fill="hold" nodeType="after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2000"/>
                                        <p:tgtEl>
                                          <p:spTgt spid="11">
                                            <p:txEl>
                                              <p:pRg st="0" end="0"/>
                                            </p:txEl>
                                          </p:spTgt>
                                        </p:tgtEl>
                                      </p:cBhvr>
                                    </p:animEffect>
                                    <p:anim calcmode="lin" valueType="num">
                                      <p:cBhvr>
                                        <p:cTn id="14" dur="2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6160"/>
                            </p:stCondLst>
                            <p:childTnLst>
                              <p:par>
                                <p:cTn id="17" presetID="42" presetClass="entr" presetSubtype="0" fill="hold" nodeType="after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Effect transition="in" filter="fade">
                                      <p:cBhvr>
                                        <p:cTn id="19" dur="2000"/>
                                        <p:tgtEl>
                                          <p:spTgt spid="11">
                                            <p:txEl>
                                              <p:pRg st="1" end="1"/>
                                            </p:txEl>
                                          </p:spTgt>
                                        </p:tgtEl>
                                      </p:cBhvr>
                                    </p:animEffect>
                                    <p:anim calcmode="lin" valueType="num">
                                      <p:cBhvr>
                                        <p:cTn id="20" dur="2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21" dur="2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Оленька глазами отца.</a:t>
            </a:r>
            <a:endParaRPr lang="ru-RU" dirty="0"/>
          </a:p>
        </p:txBody>
      </p:sp>
      <p:sp>
        <p:nvSpPr>
          <p:cNvPr id="3" name="Содержимое 2"/>
          <p:cNvSpPr>
            <a:spLocks noGrp="1"/>
          </p:cNvSpPr>
          <p:nvPr>
            <p:ph idx="1"/>
          </p:nvPr>
        </p:nvSpPr>
        <p:spPr>
          <a:xfrm>
            <a:off x="0" y="1600200"/>
            <a:ext cx="6429388" cy="4525963"/>
          </a:xfrm>
        </p:spPr>
        <p:txBody>
          <a:bodyPr>
            <a:normAutofit fontScale="85000" lnSpcReduction="20000"/>
          </a:bodyPr>
          <a:lstStyle/>
          <a:p>
            <a:pPr>
              <a:buFont typeface="Wingdings" pitchFamily="2" charset="2"/>
              <a:buChar char="Ø"/>
            </a:pPr>
            <a:r>
              <a:rPr lang="ru-RU" dirty="0" smtClean="0"/>
              <a:t>Он  </a:t>
            </a:r>
            <a:r>
              <a:rPr lang="ru-RU" dirty="0"/>
              <a:t>замечал в дочери только </a:t>
            </a:r>
            <a:r>
              <a:rPr lang="ru-RU" dirty="0" smtClean="0"/>
              <a:t>положительное;</a:t>
            </a:r>
          </a:p>
          <a:p>
            <a:pPr>
              <a:buFont typeface="Wingdings" pitchFamily="2" charset="2"/>
              <a:buChar char="Ø"/>
            </a:pPr>
            <a:r>
              <a:rPr lang="ru-RU" dirty="0" smtClean="0"/>
              <a:t> </a:t>
            </a:r>
            <a:r>
              <a:rPr lang="ru-RU" dirty="0"/>
              <a:t>С</a:t>
            </a:r>
            <a:r>
              <a:rPr lang="ru-RU" dirty="0" smtClean="0"/>
              <a:t>читал</a:t>
            </a:r>
            <a:r>
              <a:rPr lang="ru-RU" dirty="0"/>
              <a:t>, что она не такая как все, </a:t>
            </a:r>
            <a:r>
              <a:rPr lang="ru-RU" dirty="0" smtClean="0"/>
              <a:t>она необыкновенная;</a:t>
            </a:r>
          </a:p>
          <a:p>
            <a:pPr>
              <a:buFont typeface="Wingdings" pitchFamily="2" charset="2"/>
              <a:buChar char="Ø"/>
            </a:pPr>
            <a:r>
              <a:rPr lang="ru-RU" dirty="0" smtClean="0"/>
              <a:t> </a:t>
            </a:r>
            <a:r>
              <a:rPr lang="ru-RU" dirty="0"/>
              <a:t>оправдывал ее в любой </a:t>
            </a:r>
            <a:r>
              <a:rPr lang="ru-RU" dirty="0" smtClean="0"/>
              <a:t>ситуации;</a:t>
            </a:r>
          </a:p>
          <a:p>
            <a:pPr>
              <a:buFont typeface="Wingdings" pitchFamily="2" charset="2"/>
              <a:buChar char="Ø"/>
            </a:pPr>
            <a:r>
              <a:rPr lang="ru-RU" dirty="0" smtClean="0"/>
              <a:t> </a:t>
            </a:r>
            <a:r>
              <a:rPr lang="ru-RU" dirty="0"/>
              <a:t>«В семье, состоящей из трех человек центром семьи и ее лицом стала </a:t>
            </a:r>
            <a:r>
              <a:rPr lang="ru-RU" dirty="0" smtClean="0"/>
              <a:t>дочь - она </a:t>
            </a:r>
            <a:r>
              <a:rPr lang="ru-RU" dirty="0"/>
              <a:t>заслужила это </a:t>
            </a:r>
            <a:r>
              <a:rPr lang="ru-RU" dirty="0" smtClean="0"/>
              <a:t>право;</a:t>
            </a:r>
          </a:p>
          <a:p>
            <a:pPr>
              <a:buFont typeface="Wingdings" pitchFamily="2" charset="2"/>
              <a:buChar char="Ø"/>
            </a:pPr>
            <a:r>
              <a:rPr lang="ru-RU" dirty="0" smtClean="0">
                <a:solidFill>
                  <a:srgbClr val="FF0000"/>
                </a:solidFill>
              </a:rPr>
              <a:t>«</a:t>
            </a:r>
            <a:r>
              <a:rPr lang="ru-RU" dirty="0">
                <a:solidFill>
                  <a:srgbClr val="FF0000"/>
                </a:solidFill>
              </a:rPr>
              <a:t>Нелегко нашей </a:t>
            </a:r>
            <a:r>
              <a:rPr lang="ru-RU" u="sng" dirty="0">
                <a:solidFill>
                  <a:srgbClr val="FF0000"/>
                </a:solidFill>
              </a:rPr>
              <a:t>талантливой дочери среди</a:t>
            </a:r>
            <a:r>
              <a:rPr lang="ru-RU" dirty="0">
                <a:solidFill>
                  <a:srgbClr val="FF0000"/>
                </a:solidFill>
              </a:rPr>
              <a:t> людей </a:t>
            </a:r>
            <a:r>
              <a:rPr lang="ru-RU" u="sng" dirty="0">
                <a:solidFill>
                  <a:srgbClr val="FF0000"/>
                </a:solidFill>
              </a:rPr>
              <a:t>обыкновенных</a:t>
            </a:r>
            <a:r>
              <a:rPr lang="ru-RU" dirty="0">
                <a:solidFill>
                  <a:srgbClr val="FF0000"/>
                </a:solidFill>
              </a:rPr>
              <a:t>». </a:t>
            </a:r>
          </a:p>
          <a:p>
            <a:pPr algn="ctr">
              <a:buNone/>
            </a:pPr>
            <a:r>
              <a:rPr lang="ru-RU" dirty="0">
                <a:solidFill>
                  <a:srgbClr val="FF0000"/>
                </a:solidFill>
              </a:rPr>
              <a:t> </a:t>
            </a:r>
          </a:p>
        </p:txBody>
      </p:sp>
      <p:pic>
        <p:nvPicPr>
          <p:cNvPr id="1027" name="Picture 3"/>
          <p:cNvPicPr>
            <a:picLocks noChangeAspect="1" noChangeArrowheads="1"/>
          </p:cNvPicPr>
          <p:nvPr/>
        </p:nvPicPr>
        <p:blipFill>
          <a:blip r:embed="rId2"/>
          <a:srcRect/>
          <a:stretch>
            <a:fillRect/>
          </a:stretch>
        </p:blipFill>
        <p:spPr bwMode="auto">
          <a:xfrm>
            <a:off x="6072198" y="1285860"/>
            <a:ext cx="2786082" cy="4256514"/>
          </a:xfrm>
          <a:prstGeom prst="rect">
            <a:avLst/>
          </a:prstGeom>
          <a:noFill/>
          <a:ln w="9525">
            <a:noFill/>
            <a:miter lim="800000"/>
            <a:headEnd/>
            <a:tailEnd/>
          </a:ln>
          <a:effectLst/>
        </p:spPr>
      </p:pic>
      <p:pic>
        <p:nvPicPr>
          <p:cNvPr id="5" name="Picture 3"/>
          <p:cNvPicPr>
            <a:picLocks noChangeAspect="1" noChangeArrowheads="1"/>
          </p:cNvPicPr>
          <p:nvPr/>
        </p:nvPicPr>
        <p:blipFill>
          <a:blip r:embed="rId3"/>
          <a:srcRect/>
          <a:stretch>
            <a:fillRect/>
          </a:stretch>
        </p:blipFill>
        <p:spPr bwMode="auto">
          <a:xfrm>
            <a:off x="6858016" y="6500835"/>
            <a:ext cx="968674" cy="357165"/>
          </a:xfrm>
          <a:prstGeom prst="rect">
            <a:avLst/>
          </a:prstGeom>
          <a:noFill/>
          <a:ln w="9525">
            <a:noFill/>
            <a:miter lim="800000"/>
            <a:headEnd/>
            <a:tailEnd/>
          </a:ln>
          <a:effectLst/>
        </p:spPr>
      </p:pic>
      <p:pic>
        <p:nvPicPr>
          <p:cNvPr id="6" name="Picture 3"/>
          <p:cNvPicPr>
            <a:picLocks noChangeAspect="1" noChangeArrowheads="1"/>
          </p:cNvPicPr>
          <p:nvPr/>
        </p:nvPicPr>
        <p:blipFill>
          <a:blip r:embed="rId3"/>
          <a:srcRect/>
          <a:stretch>
            <a:fillRect/>
          </a:stretch>
        </p:blipFill>
        <p:spPr bwMode="auto">
          <a:xfrm>
            <a:off x="5929322" y="6500835"/>
            <a:ext cx="968674" cy="35716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3000" fill="hold"/>
                                        <p:tgtEl>
                                          <p:spTgt spid="1027"/>
                                        </p:tgtEl>
                                        <p:attrNameLst>
                                          <p:attrName>ppt_w</p:attrName>
                                        </p:attrNameLst>
                                      </p:cBhvr>
                                      <p:tavLst>
                                        <p:tav tm="0">
                                          <p:val>
                                            <p:fltVal val="0"/>
                                          </p:val>
                                        </p:tav>
                                        <p:tav tm="100000">
                                          <p:val>
                                            <p:strVal val="#ppt_w"/>
                                          </p:val>
                                        </p:tav>
                                      </p:tavLst>
                                    </p:anim>
                                    <p:anim calcmode="lin" valueType="num">
                                      <p:cBhvr>
                                        <p:cTn id="8" dur="3000" fill="hold"/>
                                        <p:tgtEl>
                                          <p:spTgt spid="1027"/>
                                        </p:tgtEl>
                                        <p:attrNameLst>
                                          <p:attrName>ppt_h</p:attrName>
                                        </p:attrNameLst>
                                      </p:cBhvr>
                                      <p:tavLst>
                                        <p:tav tm="0">
                                          <p:val>
                                            <p:fltVal val="0"/>
                                          </p:val>
                                        </p:tav>
                                        <p:tav tm="100000">
                                          <p:val>
                                            <p:strVal val="#ppt_h"/>
                                          </p:val>
                                        </p:tav>
                                      </p:tavLst>
                                    </p:anim>
                                    <p:animEffect transition="in" filter="fade">
                                      <p:cBhvr>
                                        <p:cTn id="9" dur="3000"/>
                                        <p:tgtEl>
                                          <p:spTgt spid="1027"/>
                                        </p:tgtEl>
                                      </p:cBhvr>
                                    </p:animEffect>
                                  </p:childTnLst>
                                </p:cTn>
                              </p:par>
                              <p:par>
                                <p:cTn id="10" presetID="42"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3000"/>
                            </p:stCondLst>
                            <p:childTnLst>
                              <p:par>
                                <p:cTn id="16" presetID="42"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4000"/>
                            </p:stCondLst>
                            <p:childTnLst>
                              <p:par>
                                <p:cTn id="22" presetID="42"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7" fill="hold">
                            <p:stCondLst>
                              <p:cond delay="5000"/>
                            </p:stCondLst>
                            <p:childTnLst>
                              <p:par>
                                <p:cTn id="28" presetID="42" presetClass="entr" presetSubtype="0" fill="hold"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1000"/>
                                        <p:tgtEl>
                                          <p:spTgt spid="3">
                                            <p:txEl>
                                              <p:pRg st="3" end="3"/>
                                            </p:txEl>
                                          </p:spTgt>
                                        </p:tgtEl>
                                      </p:cBhvr>
                                    </p:animEffect>
                                    <p:anim calcmode="lin" valueType="num">
                                      <p:cBhvr>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3" fill="hold">
                            <p:stCondLst>
                              <p:cond delay="6000"/>
                            </p:stCondLst>
                            <p:childTnLst>
                              <p:par>
                                <p:cTn id="34" presetID="42" presetClass="entr" presetSubtype="0" fill="hold"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1000"/>
                                        <p:tgtEl>
                                          <p:spTgt spid="3">
                                            <p:txEl>
                                              <p:pRg st="4" end="4"/>
                                            </p:txEl>
                                          </p:spTgt>
                                        </p:tgtEl>
                                      </p:cBhvr>
                                    </p:animEffect>
                                    <p:anim calcmode="lin" valueType="num">
                                      <p:cBhvr>
                                        <p:cTn id="3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9" fill="hold">
                            <p:stCondLst>
                              <p:cond delay="7000"/>
                            </p:stCondLst>
                            <p:childTnLst>
                              <p:par>
                                <p:cTn id="40" presetID="42" presetClass="entr" presetSubtype="0" fill="hold"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0" y="642918"/>
            <a:ext cx="9144000" cy="4614863"/>
          </a:xfrm>
        </p:spPr>
        <p:txBody>
          <a:bodyPr/>
          <a:lstStyle/>
          <a:p>
            <a:pPr indent="0">
              <a:buNone/>
            </a:pPr>
            <a:r>
              <a:rPr lang="ru-RU" dirty="0" smtClean="0"/>
              <a:t>Отец Оленьки в начале повести  не умел вглядываться в человеческие лица. </a:t>
            </a:r>
          </a:p>
          <a:p>
            <a:pPr indent="0">
              <a:buNone/>
            </a:pPr>
            <a:r>
              <a:rPr lang="ru-RU" dirty="0" smtClean="0"/>
              <a:t>Всех он видел такими, какими “подавала” их Оленька,- в негативном плане.</a:t>
            </a:r>
          </a:p>
          <a:p>
            <a:pPr indent="0">
              <a:buNone/>
            </a:pPr>
            <a:r>
              <a:rPr lang="ru-RU" dirty="0" smtClean="0"/>
              <a:t> “…именно они, те трое(Евдокия Савельевна, Люся и Боря)…были причиной частых страданий и слез дочери”.</a:t>
            </a:r>
          </a:p>
          <a:p>
            <a:pPr lvl="2" indent="0">
              <a:buNone/>
            </a:pPr>
            <a:r>
              <a:rPr lang="ru-RU" dirty="0" smtClean="0"/>
              <a:t> </a:t>
            </a:r>
            <a:r>
              <a:rPr lang="ru-RU" sz="3200" dirty="0" smtClean="0">
                <a:solidFill>
                  <a:srgbClr val="FF0000"/>
                </a:solidFill>
              </a:rPr>
              <a:t>“ Оля всегда </a:t>
            </a:r>
            <a:br>
              <a:rPr lang="ru-RU" sz="3200" dirty="0" smtClean="0">
                <a:solidFill>
                  <a:srgbClr val="FF0000"/>
                </a:solidFill>
              </a:rPr>
            </a:br>
            <a:r>
              <a:rPr lang="ru-RU" sz="3200" dirty="0" smtClean="0">
                <a:solidFill>
                  <a:srgbClr val="FF0000"/>
                </a:solidFill>
              </a:rPr>
              <a:t>     во всем </a:t>
            </a:r>
            <a:br>
              <a:rPr lang="ru-RU" sz="3200" dirty="0" smtClean="0">
                <a:solidFill>
                  <a:srgbClr val="FF0000"/>
                </a:solidFill>
              </a:rPr>
            </a:br>
            <a:r>
              <a:rPr lang="ru-RU" sz="3200" dirty="0" smtClean="0">
                <a:solidFill>
                  <a:srgbClr val="FF0000"/>
                </a:solidFill>
              </a:rPr>
              <a:t>  была права”. </a:t>
            </a:r>
          </a:p>
          <a:p>
            <a:endParaRPr lang="ru-RU" dirty="0"/>
          </a:p>
        </p:txBody>
      </p:sp>
      <p:pic>
        <p:nvPicPr>
          <p:cNvPr id="4" name="Picture 3"/>
          <p:cNvPicPr>
            <a:picLocks noChangeAspect="1" noChangeArrowheads="1"/>
          </p:cNvPicPr>
          <p:nvPr/>
        </p:nvPicPr>
        <p:blipFill>
          <a:blip r:embed="rId2"/>
          <a:srcRect/>
          <a:stretch>
            <a:fillRect/>
          </a:stretch>
        </p:blipFill>
        <p:spPr bwMode="auto">
          <a:xfrm>
            <a:off x="6858016" y="6500835"/>
            <a:ext cx="968674" cy="357165"/>
          </a:xfrm>
          <a:prstGeom prst="rect">
            <a:avLst/>
          </a:prstGeom>
          <a:noFill/>
          <a:ln w="9525">
            <a:noFill/>
            <a:miter lim="800000"/>
            <a:headEnd/>
            <a:tailEnd/>
          </a:ln>
          <a:effectLst/>
        </p:spPr>
      </p:pic>
      <p:pic>
        <p:nvPicPr>
          <p:cNvPr id="5" name="Picture 3"/>
          <p:cNvPicPr>
            <a:picLocks noChangeAspect="1" noChangeArrowheads="1"/>
          </p:cNvPicPr>
          <p:nvPr/>
        </p:nvPicPr>
        <p:blipFill>
          <a:blip r:embed="rId2"/>
          <a:srcRect/>
          <a:stretch>
            <a:fillRect/>
          </a:stretch>
        </p:blipFill>
        <p:spPr bwMode="auto">
          <a:xfrm>
            <a:off x="6000760" y="6500835"/>
            <a:ext cx="968674" cy="35716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ОЛЬГА АЛЕКСЕЕВНА\иллюстрации\картинки к мультимедийке\люди\женщина.wmf"/>
          <p:cNvPicPr>
            <a:picLocks noChangeAspect="1" noChangeArrowheads="1"/>
          </p:cNvPicPr>
          <p:nvPr/>
        </p:nvPicPr>
        <p:blipFill>
          <a:blip r:embed="rId2"/>
          <a:srcRect/>
          <a:stretch>
            <a:fillRect/>
          </a:stretch>
        </p:blipFill>
        <p:spPr bwMode="auto">
          <a:xfrm>
            <a:off x="3000364" y="3929066"/>
            <a:ext cx="2357454" cy="2533650"/>
          </a:xfrm>
          <a:prstGeom prst="rect">
            <a:avLst/>
          </a:prstGeom>
          <a:noFill/>
        </p:spPr>
      </p:pic>
      <p:sp>
        <p:nvSpPr>
          <p:cNvPr id="7" name="Выноска-облако 6"/>
          <p:cNvSpPr/>
          <p:nvPr/>
        </p:nvSpPr>
        <p:spPr>
          <a:xfrm rot="19443633" flipH="1">
            <a:off x="290323" y="3680492"/>
            <a:ext cx="2676536" cy="1857388"/>
          </a:xfrm>
          <a:prstGeom prst="cloudCallou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dirty="0" smtClean="0">
                <a:solidFill>
                  <a:schemeClr val="tx1">
                    <a:lumMod val="60000"/>
                    <a:lumOff val="40000"/>
                  </a:schemeClr>
                </a:solidFill>
              </a:rPr>
              <a:t> </a:t>
            </a:r>
            <a:endParaRPr lang="ru-RU" sz="2400" dirty="0"/>
          </a:p>
        </p:txBody>
      </p:sp>
      <p:sp>
        <p:nvSpPr>
          <p:cNvPr id="11" name="Выноска-облако 10"/>
          <p:cNvSpPr/>
          <p:nvPr/>
        </p:nvSpPr>
        <p:spPr>
          <a:xfrm>
            <a:off x="3500430" y="1071546"/>
            <a:ext cx="5286412" cy="2143140"/>
          </a:xfrm>
          <a:prstGeom prst="cloudCallou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chemeClr val="tx1">
                    <a:lumMod val="60000"/>
                    <a:lumOff val="40000"/>
                  </a:schemeClr>
                </a:solidFill>
              </a:rPr>
              <a:t> </a:t>
            </a:r>
            <a:endParaRPr lang="ru-RU" dirty="0">
              <a:solidFill>
                <a:schemeClr val="tx1">
                  <a:lumMod val="60000"/>
                  <a:lumOff val="40000"/>
                </a:schemeClr>
              </a:solidFill>
            </a:endParaRPr>
          </a:p>
        </p:txBody>
      </p:sp>
      <p:sp>
        <p:nvSpPr>
          <p:cNvPr id="12" name="Выноска-облако 11"/>
          <p:cNvSpPr/>
          <p:nvPr/>
        </p:nvSpPr>
        <p:spPr>
          <a:xfrm rot="1385191">
            <a:off x="5348057" y="2244364"/>
            <a:ext cx="3836393" cy="3198610"/>
          </a:xfrm>
          <a:prstGeom prst="cloudCallou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60000"/>
                  <a:lumOff val="40000"/>
                </a:schemeClr>
              </a:solidFill>
            </a:endParaRPr>
          </a:p>
        </p:txBody>
      </p:sp>
      <p:sp>
        <p:nvSpPr>
          <p:cNvPr id="13" name="Выноска-облако 12"/>
          <p:cNvSpPr/>
          <p:nvPr/>
        </p:nvSpPr>
        <p:spPr>
          <a:xfrm rot="20666904" flipH="1">
            <a:off x="624557" y="1878150"/>
            <a:ext cx="3076576" cy="1881931"/>
          </a:xfrm>
          <a:prstGeom prst="cloudCallou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schemeClr val="tx1">
                  <a:lumMod val="60000"/>
                  <a:lumOff val="40000"/>
                </a:schemeClr>
              </a:solidFill>
            </a:endParaRPr>
          </a:p>
        </p:txBody>
      </p:sp>
      <p:pic>
        <p:nvPicPr>
          <p:cNvPr id="8" name="Picture 3"/>
          <p:cNvPicPr>
            <a:picLocks noChangeAspect="1" noChangeArrowheads="1"/>
          </p:cNvPicPr>
          <p:nvPr/>
        </p:nvPicPr>
        <p:blipFill>
          <a:blip r:embed="rId3"/>
          <a:srcRect/>
          <a:stretch>
            <a:fillRect/>
          </a:stretch>
        </p:blipFill>
        <p:spPr bwMode="auto">
          <a:xfrm>
            <a:off x="6858016" y="6500835"/>
            <a:ext cx="968674" cy="357165"/>
          </a:xfrm>
          <a:prstGeom prst="rect">
            <a:avLst/>
          </a:prstGeom>
          <a:noFill/>
          <a:ln w="9525">
            <a:no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6000760" y="6500835"/>
            <a:ext cx="968674" cy="357165"/>
          </a:xfrm>
          <a:prstGeom prst="rect">
            <a:avLst/>
          </a:prstGeom>
          <a:noFill/>
          <a:ln w="9525">
            <a:noFill/>
            <a:miter lim="800000"/>
            <a:headEnd/>
            <a:tailEnd/>
          </a:ln>
          <a:effectLst/>
        </p:spPr>
      </p:pic>
      <p:sp>
        <p:nvSpPr>
          <p:cNvPr id="14" name="Прямоугольник 13"/>
          <p:cNvSpPr/>
          <p:nvPr/>
        </p:nvSpPr>
        <p:spPr>
          <a:xfrm>
            <a:off x="571472" y="642918"/>
            <a:ext cx="5000660" cy="461665"/>
          </a:xfrm>
          <a:prstGeom prst="rect">
            <a:avLst/>
          </a:prstGeom>
        </p:spPr>
        <p:txBody>
          <a:bodyPr wrap="square">
            <a:spAutoFit/>
          </a:bodyPr>
          <a:lstStyle/>
          <a:p>
            <a:r>
              <a:rPr lang="ru-RU" sz="2400" b="1" i="1" dirty="0" smtClean="0">
                <a:latin typeface="Georgia" pitchFamily="18" charset="0"/>
              </a:rPr>
              <a:t>Оля глазами родителей</a:t>
            </a:r>
            <a:endParaRPr lang="ru-RU" sz="2400" b="1" i="1" dirty="0">
              <a:latin typeface="Georgia"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smtClean="0">
                <a:solidFill>
                  <a:srgbClr val="C00000"/>
                </a:solidFill>
              </a:rPr>
              <a:t>Оля глазами Евдокии Савельевны</a:t>
            </a:r>
            <a:endParaRPr lang="ru-RU" sz="3200" dirty="0">
              <a:solidFill>
                <a:srgbClr val="C00000"/>
              </a:solidFill>
            </a:endParaRPr>
          </a:p>
        </p:txBody>
      </p:sp>
      <p:pic>
        <p:nvPicPr>
          <p:cNvPr id="7" name="Picture 2"/>
          <p:cNvPicPr>
            <a:picLocks noChangeAspect="1" noChangeArrowheads="1"/>
          </p:cNvPicPr>
          <p:nvPr/>
        </p:nvPicPr>
        <p:blipFill>
          <a:blip r:embed="rId2"/>
          <a:srcRect/>
          <a:stretch>
            <a:fillRect/>
          </a:stretch>
        </p:blipFill>
        <p:spPr bwMode="auto">
          <a:xfrm>
            <a:off x="3143240" y="3357562"/>
            <a:ext cx="2214578" cy="2766476"/>
          </a:xfrm>
          <a:prstGeom prst="rect">
            <a:avLst/>
          </a:prstGeom>
          <a:noFill/>
          <a:ln w="9525">
            <a:noFill/>
            <a:miter lim="800000"/>
            <a:headEnd/>
            <a:tailEnd/>
          </a:ln>
          <a:effectLst/>
        </p:spPr>
      </p:pic>
      <p:sp>
        <p:nvSpPr>
          <p:cNvPr id="9" name="Выноска-облако 8"/>
          <p:cNvSpPr/>
          <p:nvPr/>
        </p:nvSpPr>
        <p:spPr>
          <a:xfrm flipH="1">
            <a:off x="2071670" y="1142984"/>
            <a:ext cx="2643206" cy="2000264"/>
          </a:xfrm>
          <a:prstGeom prst="cloud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b="1" dirty="0">
              <a:solidFill>
                <a:schemeClr val="tx1">
                  <a:lumMod val="75000"/>
                </a:schemeClr>
              </a:solidFill>
            </a:endParaRPr>
          </a:p>
        </p:txBody>
      </p:sp>
      <p:sp>
        <p:nvSpPr>
          <p:cNvPr id="10" name="Выноска-облако 9"/>
          <p:cNvSpPr/>
          <p:nvPr/>
        </p:nvSpPr>
        <p:spPr>
          <a:xfrm rot="724128">
            <a:off x="5003407" y="1154411"/>
            <a:ext cx="3714776" cy="1785950"/>
          </a:xfrm>
          <a:prstGeom prst="cloud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b="1" dirty="0">
              <a:solidFill>
                <a:schemeClr val="tx1">
                  <a:lumMod val="75000"/>
                </a:schemeClr>
              </a:solidFill>
            </a:endParaRPr>
          </a:p>
        </p:txBody>
      </p:sp>
      <p:sp>
        <p:nvSpPr>
          <p:cNvPr id="12" name="Выноска-облако 11"/>
          <p:cNvSpPr/>
          <p:nvPr/>
        </p:nvSpPr>
        <p:spPr>
          <a:xfrm rot="995048">
            <a:off x="5000628" y="3000372"/>
            <a:ext cx="4143372" cy="3071834"/>
          </a:xfrm>
          <a:prstGeom prst="cloud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b="1" dirty="0">
              <a:solidFill>
                <a:schemeClr val="tx1">
                  <a:lumMod val="60000"/>
                  <a:lumOff val="40000"/>
                </a:schemeClr>
              </a:solidFill>
            </a:endParaRPr>
          </a:p>
        </p:txBody>
      </p:sp>
      <p:sp>
        <p:nvSpPr>
          <p:cNvPr id="13" name="Выноска-облако 12"/>
          <p:cNvSpPr/>
          <p:nvPr/>
        </p:nvSpPr>
        <p:spPr>
          <a:xfrm rot="20564757" flipH="1">
            <a:off x="77100" y="3728871"/>
            <a:ext cx="3286116" cy="1982057"/>
          </a:xfrm>
          <a:prstGeom prst="cloud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b="1" dirty="0">
              <a:solidFill>
                <a:schemeClr val="tx1">
                  <a:lumMod val="75000"/>
                </a:schemeClr>
              </a:solidFill>
            </a:endParaRPr>
          </a:p>
        </p:txBody>
      </p:sp>
      <p:sp>
        <p:nvSpPr>
          <p:cNvPr id="14" name="Выноска-облако 13"/>
          <p:cNvSpPr/>
          <p:nvPr/>
        </p:nvSpPr>
        <p:spPr>
          <a:xfrm rot="20564922" flipH="1">
            <a:off x="-2667" y="1405574"/>
            <a:ext cx="2143076" cy="1952295"/>
          </a:xfrm>
          <a:prstGeom prst="cloud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b="1" dirty="0">
              <a:solidFill>
                <a:schemeClr val="tx1">
                  <a:lumMod val="75000"/>
                </a:schemeClr>
              </a:solidFill>
            </a:endParaRPr>
          </a:p>
        </p:txBody>
      </p:sp>
      <p:pic>
        <p:nvPicPr>
          <p:cNvPr id="15" name="Picture 3"/>
          <p:cNvPicPr>
            <a:picLocks noChangeAspect="1" noChangeArrowheads="1"/>
          </p:cNvPicPr>
          <p:nvPr/>
        </p:nvPicPr>
        <p:blipFill>
          <a:blip r:embed="rId3"/>
          <a:srcRect/>
          <a:stretch>
            <a:fillRect/>
          </a:stretch>
        </p:blipFill>
        <p:spPr bwMode="auto">
          <a:xfrm>
            <a:off x="6858016" y="6500835"/>
            <a:ext cx="968674" cy="357165"/>
          </a:xfrm>
          <a:prstGeom prst="rect">
            <a:avLst/>
          </a:prstGeom>
          <a:noFill/>
          <a:ln w="9525">
            <a:noFill/>
            <a:miter lim="800000"/>
            <a:headEnd/>
            <a:tailEnd/>
          </a:ln>
          <a:effectLst/>
        </p:spPr>
      </p:pic>
      <p:pic>
        <p:nvPicPr>
          <p:cNvPr id="16" name="Picture 3"/>
          <p:cNvPicPr>
            <a:picLocks noChangeAspect="1" noChangeArrowheads="1"/>
          </p:cNvPicPr>
          <p:nvPr/>
        </p:nvPicPr>
        <p:blipFill>
          <a:blip r:embed="rId3"/>
          <a:srcRect/>
          <a:stretch>
            <a:fillRect/>
          </a:stretch>
        </p:blipFill>
        <p:spPr bwMode="auto">
          <a:xfrm>
            <a:off x="5929322" y="6500835"/>
            <a:ext cx="968674" cy="35716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2000"/>
                                        <p:tgtEl>
                                          <p:spTgt spid="14"/>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srcRect/>
          <a:stretch>
            <a:fillRect/>
          </a:stretch>
        </p:blipFill>
        <p:spPr bwMode="auto">
          <a:xfrm>
            <a:off x="4500562" y="571480"/>
            <a:ext cx="2857520" cy="4365655"/>
          </a:xfrm>
          <a:prstGeom prst="rect">
            <a:avLst/>
          </a:prstGeom>
          <a:noFill/>
          <a:ln w="9525">
            <a:noFill/>
            <a:miter lim="800000"/>
            <a:headEnd/>
            <a:tailEnd/>
          </a:ln>
          <a:effectLst>
            <a:softEdge rad="317500"/>
          </a:effectLst>
        </p:spPr>
      </p:pic>
      <p:sp>
        <p:nvSpPr>
          <p:cNvPr id="3" name="Содержимое 2"/>
          <p:cNvSpPr>
            <a:spLocks noGrp="1"/>
          </p:cNvSpPr>
          <p:nvPr>
            <p:ph sz="half" idx="4294967295"/>
          </p:nvPr>
        </p:nvSpPr>
        <p:spPr>
          <a:xfrm>
            <a:off x="-142908" y="642918"/>
            <a:ext cx="4143404" cy="5715040"/>
          </a:xfrm>
        </p:spPr>
        <p:txBody>
          <a:bodyPr>
            <a:normAutofit fontScale="85000" lnSpcReduction="10000"/>
          </a:bodyPr>
          <a:lstStyle/>
          <a:p>
            <a:pPr indent="0" algn="ctr">
              <a:buNone/>
            </a:pPr>
            <a:r>
              <a:rPr lang="ru-RU" dirty="0" smtClean="0"/>
              <a:t>Оля  </a:t>
            </a:r>
            <a:r>
              <a:rPr lang="ru-RU" dirty="0"/>
              <a:t>бездумно и безгранично злоупотребляла любовью и вниманием </a:t>
            </a:r>
            <a:r>
              <a:rPr lang="ru-RU" dirty="0" smtClean="0"/>
              <a:t/>
            </a:r>
            <a:br>
              <a:rPr lang="ru-RU" dirty="0" smtClean="0"/>
            </a:br>
            <a:r>
              <a:rPr lang="ru-RU" dirty="0" smtClean="0"/>
              <a:t>близких </a:t>
            </a:r>
            <a:r>
              <a:rPr lang="ru-RU" dirty="0"/>
              <a:t>людей. </a:t>
            </a:r>
            <a:endParaRPr lang="ru-RU" dirty="0" smtClean="0"/>
          </a:p>
          <a:p>
            <a:pPr indent="0" algn="ctr">
              <a:buNone/>
            </a:pPr>
            <a:endParaRPr lang="ru-RU" dirty="0" smtClean="0"/>
          </a:p>
          <a:p>
            <a:pPr indent="0" algn="ctr">
              <a:buNone/>
            </a:pPr>
            <a:r>
              <a:rPr lang="ru-RU" dirty="0" smtClean="0"/>
              <a:t>Нечуткая </a:t>
            </a:r>
            <a:r>
              <a:rPr lang="ru-RU" dirty="0"/>
              <a:t>в человеческих взаимоотношениях, </a:t>
            </a:r>
            <a:r>
              <a:rPr lang="ru-RU" dirty="0" smtClean="0"/>
              <a:t/>
            </a:r>
            <a:br>
              <a:rPr lang="ru-RU" dirty="0" smtClean="0"/>
            </a:br>
            <a:r>
              <a:rPr lang="ru-RU" dirty="0" smtClean="0"/>
              <a:t>она </a:t>
            </a:r>
            <a:r>
              <a:rPr lang="ru-RU" dirty="0"/>
              <a:t>становится </a:t>
            </a:r>
            <a:r>
              <a:rPr lang="ru-RU" dirty="0" smtClean="0"/>
              <a:t/>
            </a:r>
            <a:br>
              <a:rPr lang="ru-RU" dirty="0" smtClean="0"/>
            </a:br>
            <a:r>
              <a:rPr lang="ru-RU" dirty="0" smtClean="0"/>
              <a:t>причиной </a:t>
            </a:r>
            <a:br>
              <a:rPr lang="ru-RU" dirty="0" smtClean="0"/>
            </a:br>
            <a:r>
              <a:rPr lang="ru-RU" dirty="0" smtClean="0"/>
              <a:t>безумия </a:t>
            </a:r>
            <a:r>
              <a:rPr lang="ru-RU" dirty="0"/>
              <a:t>матери и </a:t>
            </a:r>
            <a:r>
              <a:rPr lang="ru-RU" dirty="0" smtClean="0"/>
              <a:t>переворота </a:t>
            </a:r>
            <a:br>
              <a:rPr lang="ru-RU" dirty="0" smtClean="0"/>
            </a:br>
            <a:r>
              <a:rPr lang="ru-RU" dirty="0" smtClean="0"/>
              <a:t>во </a:t>
            </a:r>
            <a:r>
              <a:rPr lang="ru-RU" dirty="0"/>
              <a:t>внутреннем мире своего отца. </a:t>
            </a:r>
          </a:p>
          <a:p>
            <a:pPr indent="0" algn="ctr">
              <a:buNone/>
            </a:pPr>
            <a:endParaRPr lang="ru-RU" dirty="0" smtClean="0"/>
          </a:p>
          <a:p>
            <a:pPr indent="0">
              <a:buNone/>
            </a:pPr>
            <a:endParaRPr lang="ru-RU" dirty="0"/>
          </a:p>
        </p:txBody>
      </p:sp>
      <p:sp>
        <p:nvSpPr>
          <p:cNvPr id="9" name="Содержимое 8"/>
          <p:cNvSpPr>
            <a:spLocks noGrp="1"/>
          </p:cNvSpPr>
          <p:nvPr>
            <p:ph sz="quarter" idx="4294967295"/>
          </p:nvPr>
        </p:nvSpPr>
        <p:spPr>
          <a:xfrm>
            <a:off x="4929190" y="3786190"/>
            <a:ext cx="4000496" cy="1571636"/>
          </a:xfrm>
        </p:spPr>
        <p:txBody>
          <a:bodyPr/>
          <a:lstStyle/>
          <a:p>
            <a:pPr indent="0" algn="r">
              <a:buNone/>
            </a:pPr>
            <a:r>
              <a:rPr lang="ru-RU" sz="2800" dirty="0" smtClean="0"/>
              <a:t>Главная черта характера  Оли- себялюбие, а отсюда эгоизм по отношению к окружающим ее людям.</a:t>
            </a:r>
            <a:endParaRPr lang="ru-RU" sz="2800" dirty="0"/>
          </a:p>
        </p:txBody>
      </p:sp>
      <p:pic>
        <p:nvPicPr>
          <p:cNvPr id="6" name="Picture 3"/>
          <p:cNvPicPr>
            <a:picLocks noChangeAspect="1" noChangeArrowheads="1"/>
          </p:cNvPicPr>
          <p:nvPr/>
        </p:nvPicPr>
        <p:blipFill>
          <a:blip r:embed="rId3"/>
          <a:srcRect/>
          <a:stretch>
            <a:fillRect/>
          </a:stretch>
        </p:blipFill>
        <p:spPr bwMode="auto">
          <a:xfrm>
            <a:off x="6858016" y="6500835"/>
            <a:ext cx="968674" cy="357165"/>
          </a:xfrm>
          <a:prstGeom prst="rect">
            <a:avLst/>
          </a:prstGeom>
          <a:noFill/>
          <a:ln w="9525">
            <a:noFill/>
            <a:miter lim="800000"/>
            <a:headEnd/>
            <a:tailEnd/>
          </a:ln>
          <a:effectLst/>
        </p:spPr>
      </p:pic>
      <p:pic>
        <p:nvPicPr>
          <p:cNvPr id="7" name="Picture 3"/>
          <p:cNvPicPr>
            <a:picLocks noChangeAspect="1" noChangeArrowheads="1"/>
          </p:cNvPicPr>
          <p:nvPr/>
        </p:nvPicPr>
        <p:blipFill>
          <a:blip r:embed="rId3"/>
          <a:srcRect/>
          <a:stretch>
            <a:fillRect/>
          </a:stretch>
        </p:blipFill>
        <p:spPr bwMode="auto">
          <a:xfrm>
            <a:off x="5929322" y="6500835"/>
            <a:ext cx="968674" cy="35716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8" descr="автопортрет"/>
          <p:cNvPicPr>
            <a:picLocks noChangeAspect="1" noChangeArrowheads="1"/>
          </p:cNvPicPr>
          <p:nvPr/>
        </p:nvPicPr>
        <p:blipFill>
          <a:blip r:embed="rId2"/>
          <a:srcRect/>
          <a:stretch>
            <a:fillRect/>
          </a:stretch>
        </p:blipFill>
        <p:spPr bwMode="auto">
          <a:xfrm>
            <a:off x="2357422" y="1714488"/>
            <a:ext cx="3714776" cy="3951742"/>
          </a:xfrm>
          <a:prstGeom prst="rect">
            <a:avLst/>
          </a:prstGeom>
          <a:noFill/>
          <a:ln w="9525">
            <a:noFill/>
            <a:miter lim="800000"/>
            <a:headEnd/>
            <a:tailEnd/>
          </a:ln>
          <a:effectLst>
            <a:softEdge rad="127000"/>
          </a:effectLst>
        </p:spPr>
      </p:pic>
      <p:sp>
        <p:nvSpPr>
          <p:cNvPr id="3" name="Содержимое 2"/>
          <p:cNvSpPr>
            <a:spLocks noGrp="1"/>
          </p:cNvSpPr>
          <p:nvPr>
            <p:ph idx="4294967295"/>
          </p:nvPr>
        </p:nvSpPr>
        <p:spPr>
          <a:xfrm>
            <a:off x="0" y="714356"/>
            <a:ext cx="8229600" cy="4525963"/>
          </a:xfrm>
        </p:spPr>
        <p:txBody>
          <a:bodyPr/>
          <a:lstStyle/>
          <a:p>
            <a:pPr indent="0" algn="ctr">
              <a:buNone/>
            </a:pPr>
            <a:r>
              <a:rPr lang="ru-RU" dirty="0" smtClean="0"/>
              <a:t>Желание </a:t>
            </a:r>
            <a:r>
              <a:rPr lang="ru-RU" dirty="0"/>
              <a:t>любой ценой быть первым обрекает человека на </a:t>
            </a:r>
            <a:r>
              <a:rPr lang="ru-RU" dirty="0" smtClean="0"/>
              <a:t>одиночество.</a:t>
            </a:r>
          </a:p>
          <a:p>
            <a:pPr indent="0" algn="ctr">
              <a:buNone/>
            </a:pPr>
            <a:endParaRPr lang="ru-RU" dirty="0" smtClean="0"/>
          </a:p>
          <a:p>
            <a:pPr indent="0" algn="ctr">
              <a:buNone/>
            </a:pPr>
            <a:endParaRPr lang="ru-RU" dirty="0" smtClean="0"/>
          </a:p>
          <a:p>
            <a:pPr indent="0" algn="ctr">
              <a:buNone/>
            </a:pPr>
            <a:endParaRPr lang="ru-RU" dirty="0" smtClean="0"/>
          </a:p>
          <a:p>
            <a:pPr indent="0" algn="ctr">
              <a:buNone/>
            </a:pPr>
            <a:endParaRPr lang="ru-RU" dirty="0" smtClean="0"/>
          </a:p>
          <a:p>
            <a:pPr indent="0" algn="ctr">
              <a:buNone/>
            </a:pPr>
            <a:endParaRPr lang="ru-RU" dirty="0" smtClean="0"/>
          </a:p>
          <a:p>
            <a:pPr indent="0" algn="ctr">
              <a:buNone/>
            </a:pPr>
            <a:endParaRPr lang="ru-RU" dirty="0" smtClean="0"/>
          </a:p>
          <a:p>
            <a:pPr indent="0" algn="ctr">
              <a:buNone/>
            </a:pPr>
            <a:r>
              <a:rPr lang="ru-RU" b="1" dirty="0" smtClean="0"/>
              <a:t>Уважать </a:t>
            </a:r>
            <a:r>
              <a:rPr lang="ru-RU" b="1" dirty="0"/>
              <a:t>надо не талант в человеке, а самого Человека с большой буквы.</a:t>
            </a:r>
          </a:p>
          <a:p>
            <a:endParaRPr lang="ru-RU" dirty="0"/>
          </a:p>
        </p:txBody>
      </p:sp>
      <p:pic>
        <p:nvPicPr>
          <p:cNvPr id="5" name="Picture 3"/>
          <p:cNvPicPr>
            <a:picLocks noChangeAspect="1" noChangeArrowheads="1"/>
          </p:cNvPicPr>
          <p:nvPr/>
        </p:nvPicPr>
        <p:blipFill>
          <a:blip r:embed="rId3"/>
          <a:srcRect/>
          <a:stretch>
            <a:fillRect/>
          </a:stretch>
        </p:blipFill>
        <p:spPr bwMode="auto">
          <a:xfrm>
            <a:off x="6858016" y="6500835"/>
            <a:ext cx="968674" cy="357165"/>
          </a:xfrm>
          <a:prstGeom prst="rect">
            <a:avLst/>
          </a:prstGeom>
          <a:noFill/>
          <a:ln w="9525">
            <a:noFill/>
            <a:miter lim="800000"/>
            <a:headEnd/>
            <a:tailEnd/>
          </a:ln>
          <a:effectLst/>
        </p:spPr>
      </p:pic>
      <p:pic>
        <p:nvPicPr>
          <p:cNvPr id="6" name="Picture 3"/>
          <p:cNvPicPr>
            <a:picLocks noChangeAspect="1" noChangeArrowheads="1"/>
          </p:cNvPicPr>
          <p:nvPr/>
        </p:nvPicPr>
        <p:blipFill>
          <a:blip r:embed="rId3"/>
          <a:srcRect/>
          <a:stretch>
            <a:fillRect/>
          </a:stretch>
        </p:blipFill>
        <p:spPr bwMode="auto">
          <a:xfrm>
            <a:off x="5929322" y="6500835"/>
            <a:ext cx="968674" cy="35716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4282" y="714356"/>
            <a:ext cx="8715436" cy="2541595"/>
          </a:xfrm>
        </p:spPr>
        <p:txBody>
          <a:bodyPr>
            <a:noAutofit/>
          </a:bodyPr>
          <a:lstStyle/>
          <a:p>
            <a:pPr algn="l"/>
            <a:r>
              <a:rPr lang="ru-RU" sz="3600" i="1" u="sng" dirty="0" smtClean="0"/>
              <a:t/>
            </a:r>
            <a:br>
              <a:rPr lang="ru-RU" sz="3600" i="1" u="sng" dirty="0" smtClean="0"/>
            </a:br>
            <a:r>
              <a:rPr lang="ru-RU" sz="2400" b="1" i="1" u="sng" dirty="0" smtClean="0">
                <a:latin typeface="Georgia" pitchFamily="18" charset="0"/>
              </a:rPr>
              <a:t>Цель:</a:t>
            </a:r>
            <a:r>
              <a:rPr lang="ru-RU" sz="2400" dirty="0" smtClean="0"/>
              <a:t/>
            </a:r>
            <a:br>
              <a:rPr lang="ru-RU" sz="2400" dirty="0" smtClean="0"/>
            </a:br>
            <a:r>
              <a:rPr lang="ru-RU" sz="2400" b="1" i="1" dirty="0" smtClean="0">
                <a:latin typeface="Georgia" pitchFamily="18" charset="0"/>
              </a:rPr>
              <a:t>1. повысит интерес учащихся к литературе как учебному предмету;</a:t>
            </a:r>
            <a:r>
              <a:rPr lang="ru-RU" sz="2400" b="1" dirty="0" smtClean="0">
                <a:latin typeface="Georgia" pitchFamily="18" charset="0"/>
              </a:rPr>
              <a:t/>
            </a:r>
            <a:br>
              <a:rPr lang="ru-RU" sz="2400" b="1" dirty="0" smtClean="0">
                <a:latin typeface="Georgia" pitchFamily="18" charset="0"/>
              </a:rPr>
            </a:br>
            <a:r>
              <a:rPr lang="ru-RU" sz="2400" b="1" i="1" dirty="0" smtClean="0">
                <a:latin typeface="Georgia" pitchFamily="18" charset="0"/>
              </a:rPr>
              <a:t>2. привить любовь к русской и мировой классике;</a:t>
            </a:r>
            <a:r>
              <a:rPr lang="ru-RU" sz="2400" b="1" dirty="0" smtClean="0">
                <a:latin typeface="Georgia" pitchFamily="18" charset="0"/>
              </a:rPr>
              <a:t/>
            </a:r>
            <a:br>
              <a:rPr lang="ru-RU" sz="2400" b="1" dirty="0" smtClean="0">
                <a:latin typeface="Georgia" pitchFamily="18" charset="0"/>
              </a:rPr>
            </a:br>
            <a:r>
              <a:rPr lang="ru-RU" sz="2400" b="1" i="1" dirty="0" smtClean="0">
                <a:latin typeface="Georgia" pitchFamily="18" charset="0"/>
              </a:rPr>
              <a:t>3. развивать творческие способности учащихся.</a:t>
            </a:r>
            <a:r>
              <a:rPr lang="ru-RU" sz="3600" dirty="0" smtClean="0"/>
              <a:t/>
            </a:r>
            <a:br>
              <a:rPr lang="ru-RU" sz="3600" dirty="0" smtClean="0"/>
            </a:br>
            <a:endParaRPr lang="ru-RU" sz="3600" i="1" dirty="0">
              <a:latin typeface="Georgia" pitchFamily="18" charset="0"/>
            </a:endParaRPr>
          </a:p>
        </p:txBody>
      </p:sp>
      <p:pic>
        <p:nvPicPr>
          <p:cNvPr id="3075" name="Picture 3"/>
          <p:cNvPicPr>
            <a:picLocks noChangeAspect="1" noChangeArrowheads="1"/>
          </p:cNvPicPr>
          <p:nvPr/>
        </p:nvPicPr>
        <p:blipFill>
          <a:blip r:embed="rId2"/>
          <a:srcRect/>
          <a:stretch>
            <a:fillRect/>
          </a:stretch>
        </p:blipFill>
        <p:spPr bwMode="auto">
          <a:xfrm>
            <a:off x="5929322" y="6500835"/>
            <a:ext cx="968674" cy="357165"/>
          </a:xfrm>
          <a:prstGeom prst="rect">
            <a:avLst/>
          </a:prstGeom>
          <a:noFill/>
          <a:ln w="9525">
            <a:noFill/>
            <a:miter lim="800000"/>
            <a:headEnd/>
            <a:tailEnd/>
          </a:ln>
          <a:effectLst/>
        </p:spPr>
      </p:pic>
      <p:pic>
        <p:nvPicPr>
          <p:cNvPr id="7" name="Picture 3"/>
          <p:cNvPicPr>
            <a:picLocks noChangeAspect="1" noChangeArrowheads="1"/>
          </p:cNvPicPr>
          <p:nvPr/>
        </p:nvPicPr>
        <p:blipFill>
          <a:blip r:embed="rId2"/>
          <a:srcRect/>
          <a:stretch>
            <a:fillRect/>
          </a:stretch>
        </p:blipFill>
        <p:spPr bwMode="auto">
          <a:xfrm>
            <a:off x="6858016" y="6500835"/>
            <a:ext cx="968674" cy="357165"/>
          </a:xfrm>
          <a:prstGeom prst="rect">
            <a:avLst/>
          </a:prstGeom>
          <a:noFill/>
          <a:ln w="9525">
            <a:noFill/>
            <a:miter lim="800000"/>
            <a:headEnd/>
            <a:tailEnd/>
          </a:ln>
          <a:effectLst/>
        </p:spPr>
      </p:pic>
      <p:pic>
        <p:nvPicPr>
          <p:cNvPr id="25602" name="Picture 2" descr="http://lit.govuadocs.com.ua/tw_files2/urls_152/20/d-19133/19133_html_m75a68e83.png"/>
          <p:cNvPicPr>
            <a:picLocks noChangeAspect="1" noChangeArrowheads="1"/>
          </p:cNvPicPr>
          <p:nvPr/>
        </p:nvPicPr>
        <p:blipFill>
          <a:blip r:embed="rId3"/>
          <a:srcRect/>
          <a:stretch>
            <a:fillRect/>
          </a:stretch>
        </p:blipFill>
        <p:spPr bwMode="auto">
          <a:xfrm>
            <a:off x="4714876" y="3429000"/>
            <a:ext cx="3763838" cy="2840066"/>
          </a:xfrm>
          <a:prstGeom prst="rect">
            <a:avLst/>
          </a:prstGeom>
          <a:noFill/>
        </p:spPr>
      </p:pic>
      <p:pic>
        <p:nvPicPr>
          <p:cNvPr id="25604" name="Picture 4" descr="http://images.myshared.ru/6/669623/slide_3.jpg"/>
          <p:cNvPicPr>
            <a:picLocks noChangeAspect="1" noChangeArrowheads="1"/>
          </p:cNvPicPr>
          <p:nvPr/>
        </p:nvPicPr>
        <p:blipFill>
          <a:blip r:embed="rId4"/>
          <a:srcRect/>
          <a:stretch>
            <a:fillRect/>
          </a:stretch>
        </p:blipFill>
        <p:spPr bwMode="auto">
          <a:xfrm>
            <a:off x="571472" y="3429000"/>
            <a:ext cx="3833254" cy="2874941"/>
          </a:xfrm>
          <a:prstGeom prst="rect">
            <a:avLst/>
          </a:prstGeom>
          <a:noFill/>
        </p:spPr>
      </p:pic>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14290"/>
            <a:ext cx="8229600" cy="785818"/>
          </a:xfrm>
        </p:spPr>
        <p:txBody>
          <a:bodyPr>
            <a:normAutofit fontScale="90000"/>
          </a:bodyPr>
          <a:lstStyle/>
          <a:p>
            <a:r>
              <a:rPr lang="ru-RU" dirty="0" smtClean="0">
                <a:solidFill>
                  <a:srgbClr val="FFFF00"/>
                </a:solidFill>
              </a:rPr>
              <a:t>Какая она же, Евдокия Савельевна?</a:t>
            </a:r>
            <a:r>
              <a:rPr lang="ru-RU" dirty="0">
                <a:solidFill>
                  <a:srgbClr val="FFFF00"/>
                </a:solidFill>
              </a:rPr>
              <a:t/>
            </a:r>
            <a:br>
              <a:rPr lang="ru-RU" dirty="0">
                <a:solidFill>
                  <a:srgbClr val="FFFF00"/>
                </a:solidFill>
              </a:rPr>
            </a:br>
            <a:endParaRPr lang="ru-RU" dirty="0">
              <a:solidFill>
                <a:srgbClr val="FFFF00"/>
              </a:solidFill>
            </a:endParaRPr>
          </a:p>
        </p:txBody>
      </p:sp>
      <p:sp>
        <p:nvSpPr>
          <p:cNvPr id="4" name="Текст 3"/>
          <p:cNvSpPr>
            <a:spLocks noGrp="1"/>
          </p:cNvSpPr>
          <p:nvPr>
            <p:ph type="body" idx="1"/>
          </p:nvPr>
        </p:nvSpPr>
        <p:spPr>
          <a:xfrm>
            <a:off x="0" y="714356"/>
            <a:ext cx="4040188" cy="639762"/>
          </a:xfrm>
        </p:spPr>
        <p:txBody>
          <a:bodyPr/>
          <a:lstStyle/>
          <a:p>
            <a:pPr algn="ctr"/>
            <a:r>
              <a:rPr lang="ru-RU" dirty="0" smtClean="0">
                <a:solidFill>
                  <a:schemeClr val="tx1">
                    <a:lumMod val="50000"/>
                  </a:schemeClr>
                </a:solidFill>
              </a:rPr>
              <a:t>Глазами отца в начале повести </a:t>
            </a:r>
            <a:endParaRPr lang="ru-RU" dirty="0">
              <a:solidFill>
                <a:schemeClr val="tx1">
                  <a:lumMod val="50000"/>
                </a:schemeClr>
              </a:solidFill>
            </a:endParaRPr>
          </a:p>
        </p:txBody>
      </p:sp>
      <p:sp>
        <p:nvSpPr>
          <p:cNvPr id="5" name="Содержимое 4"/>
          <p:cNvSpPr>
            <a:spLocks noGrp="1"/>
          </p:cNvSpPr>
          <p:nvPr>
            <p:ph sz="half" idx="2"/>
          </p:nvPr>
        </p:nvSpPr>
        <p:spPr>
          <a:xfrm>
            <a:off x="214282" y="1428736"/>
            <a:ext cx="4500594" cy="3951288"/>
          </a:xfrm>
        </p:spPr>
        <p:txBody>
          <a:bodyPr/>
          <a:lstStyle/>
          <a:p>
            <a:pPr>
              <a:buFont typeface="Wingdings" pitchFamily="2" charset="2"/>
              <a:buChar char="Ø"/>
            </a:pPr>
            <a:r>
              <a:rPr lang="ru-RU" dirty="0" smtClean="0"/>
              <a:t> “женщина без возраста”;</a:t>
            </a:r>
          </a:p>
          <a:p>
            <a:pPr>
              <a:buFont typeface="Wingdings" pitchFamily="2" charset="2"/>
              <a:buChar char="Ø"/>
            </a:pPr>
            <a:r>
              <a:rPr lang="ru-RU" dirty="0" smtClean="0"/>
              <a:t>Любила, “чтобы </a:t>
            </a:r>
            <a:r>
              <a:rPr lang="ru-RU" i="1" u="sng" dirty="0" smtClean="0"/>
              <a:t>все были вместе”;</a:t>
            </a:r>
          </a:p>
          <a:p>
            <a:pPr>
              <a:buFont typeface="Wingdings" pitchFamily="2" charset="2"/>
              <a:buChar char="Ø"/>
            </a:pPr>
            <a:r>
              <a:rPr lang="ru-RU" dirty="0" smtClean="0"/>
              <a:t> </a:t>
            </a:r>
            <a:r>
              <a:rPr lang="ru-RU" i="1" u="sng" dirty="0" smtClean="0"/>
              <a:t>никого не выделяла</a:t>
            </a:r>
            <a:r>
              <a:rPr lang="ru-RU" dirty="0" smtClean="0"/>
              <a:t>;</a:t>
            </a:r>
          </a:p>
          <a:p>
            <a:pPr>
              <a:buFont typeface="Wingdings" pitchFamily="2" charset="2"/>
              <a:buChar char="Ø"/>
            </a:pPr>
            <a:r>
              <a:rPr lang="ru-RU" dirty="0" smtClean="0"/>
              <a:t>воспитывала своих учеников “нынешних” на примере “бывших”;</a:t>
            </a:r>
          </a:p>
          <a:p>
            <a:pPr>
              <a:buFont typeface="Wingdings" pitchFamily="2" charset="2"/>
              <a:buChar char="Ø"/>
            </a:pPr>
            <a:r>
              <a:rPr lang="ru-RU" dirty="0" smtClean="0"/>
              <a:t> предвзято относилась к их дочери, “не замечала” ее талантливости, </a:t>
            </a:r>
          </a:p>
          <a:p>
            <a:pPr>
              <a:buFont typeface="Wingdings" pitchFamily="2" charset="2"/>
              <a:buChar char="Ø"/>
            </a:pPr>
            <a:r>
              <a:rPr lang="ru-RU" dirty="0" smtClean="0"/>
              <a:t> организовывала  встречи с </a:t>
            </a:r>
            <a:r>
              <a:rPr lang="ru-RU" i="1" u="sng" dirty="0" smtClean="0"/>
              <a:t>разными</a:t>
            </a:r>
            <a:r>
              <a:rPr lang="ru-RU" dirty="0" smtClean="0"/>
              <a:t> людьми;</a:t>
            </a:r>
            <a:endParaRPr lang="ru-RU" dirty="0"/>
          </a:p>
        </p:txBody>
      </p:sp>
      <p:sp>
        <p:nvSpPr>
          <p:cNvPr id="6" name="Текст 5"/>
          <p:cNvSpPr>
            <a:spLocks noGrp="1"/>
          </p:cNvSpPr>
          <p:nvPr>
            <p:ph type="body" sz="quarter" idx="3"/>
          </p:nvPr>
        </p:nvSpPr>
        <p:spPr>
          <a:xfrm>
            <a:off x="4857752" y="785794"/>
            <a:ext cx="4286248" cy="639762"/>
          </a:xfrm>
        </p:spPr>
        <p:txBody>
          <a:bodyPr/>
          <a:lstStyle/>
          <a:p>
            <a:pPr algn="ctr"/>
            <a:r>
              <a:rPr lang="ru-RU" dirty="0" smtClean="0">
                <a:solidFill>
                  <a:schemeClr val="tx1">
                    <a:lumMod val="50000"/>
                  </a:schemeClr>
                </a:solidFill>
              </a:rPr>
              <a:t>Глазами отца после трагических событий</a:t>
            </a:r>
            <a:endParaRPr lang="ru-RU" dirty="0">
              <a:solidFill>
                <a:schemeClr val="tx1">
                  <a:lumMod val="50000"/>
                </a:schemeClr>
              </a:solidFill>
            </a:endParaRPr>
          </a:p>
        </p:txBody>
      </p:sp>
      <p:sp>
        <p:nvSpPr>
          <p:cNvPr id="7" name="Содержимое 6"/>
          <p:cNvSpPr>
            <a:spLocks noGrp="1"/>
          </p:cNvSpPr>
          <p:nvPr>
            <p:ph sz="quarter" idx="4"/>
          </p:nvPr>
        </p:nvSpPr>
        <p:spPr>
          <a:xfrm>
            <a:off x="4357686" y="1500174"/>
            <a:ext cx="4786314" cy="4857784"/>
          </a:xfrm>
        </p:spPr>
        <p:txBody>
          <a:bodyPr/>
          <a:lstStyle/>
          <a:p>
            <a:pPr>
              <a:buFont typeface="Wingdings" pitchFamily="2" charset="2"/>
              <a:buChar char="Ø"/>
            </a:pPr>
            <a:r>
              <a:rPr lang="ru-RU" dirty="0" smtClean="0"/>
              <a:t>     Никому не давала почувствовать свою ненужность и никчемность;</a:t>
            </a:r>
          </a:p>
          <a:p>
            <a:pPr>
              <a:buFont typeface="Wingdings" pitchFamily="2" charset="2"/>
              <a:buChar char="Ø"/>
            </a:pPr>
            <a:r>
              <a:rPr lang="ru-RU" dirty="0" smtClean="0"/>
              <a:t>учила радоваться любым успехам товарищей. </a:t>
            </a:r>
          </a:p>
          <a:p>
            <a:pPr>
              <a:buFont typeface="Wingdings" pitchFamily="2" charset="2"/>
              <a:buChar char="Ø"/>
            </a:pPr>
            <a:r>
              <a:rPr lang="ru-RU" dirty="0" smtClean="0"/>
              <a:t> добивалась от своих учеников </a:t>
            </a:r>
            <a:r>
              <a:rPr lang="ru-RU" b="1" i="1" u="sng" dirty="0" smtClean="0"/>
              <a:t>“таланта человечности”, который должен быть, у каждого не зависимо от дарований. Ведь каждый в своем деле должен быть мастером, художником. </a:t>
            </a:r>
            <a:endParaRPr lang="ru-RU" b="1" i="1" u="sng" dirty="0"/>
          </a:p>
        </p:txBody>
      </p:sp>
      <p:pic>
        <p:nvPicPr>
          <p:cNvPr id="11" name="Picture 2"/>
          <p:cNvPicPr>
            <a:picLocks noChangeAspect="1" noChangeArrowheads="1"/>
          </p:cNvPicPr>
          <p:nvPr/>
        </p:nvPicPr>
        <p:blipFill>
          <a:blip r:embed="rId2" cstate="print"/>
          <a:srcRect/>
          <a:stretch>
            <a:fillRect/>
          </a:stretch>
        </p:blipFill>
        <p:spPr bwMode="auto">
          <a:xfrm>
            <a:off x="4000496" y="571480"/>
            <a:ext cx="1086543" cy="1357322"/>
          </a:xfrm>
          <a:prstGeom prst="rect">
            <a:avLst/>
          </a:prstGeom>
          <a:noFill/>
          <a:ln w="9525">
            <a:noFill/>
            <a:miter lim="800000"/>
            <a:headEnd/>
            <a:tailEnd/>
          </a:ln>
          <a:effectLst/>
        </p:spPr>
      </p:pic>
      <p:pic>
        <p:nvPicPr>
          <p:cNvPr id="8" name="Picture 3"/>
          <p:cNvPicPr>
            <a:picLocks noChangeAspect="1" noChangeArrowheads="1"/>
          </p:cNvPicPr>
          <p:nvPr/>
        </p:nvPicPr>
        <p:blipFill>
          <a:blip r:embed="rId3"/>
          <a:srcRect/>
          <a:stretch>
            <a:fillRect/>
          </a:stretch>
        </p:blipFill>
        <p:spPr bwMode="auto">
          <a:xfrm>
            <a:off x="6858016" y="6500835"/>
            <a:ext cx="968674" cy="357165"/>
          </a:xfrm>
          <a:prstGeom prst="rect">
            <a:avLst/>
          </a:prstGeom>
          <a:noFill/>
          <a:ln w="9525">
            <a:no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5929322" y="6500835"/>
            <a:ext cx="968674" cy="35716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4">
                                            <p:txEl>
                                              <p:pRg st="0" end="0"/>
                                            </p:txEl>
                                          </p:spTgt>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1000"/>
                                        <p:tgtEl>
                                          <p:spTgt spid="5">
                                            <p:txEl>
                                              <p:pRg st="0" end="0"/>
                                            </p:txEl>
                                          </p:spTgt>
                                        </p:tgtEl>
                                      </p:cBhvr>
                                    </p:animEffect>
                                    <p:anim calcmode="lin" valueType="num">
                                      <p:cBhvr>
                                        <p:cTn id="2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fade">
                                      <p:cBhvr>
                                        <p:cTn id="25" dur="1000"/>
                                        <p:tgtEl>
                                          <p:spTgt spid="5">
                                            <p:txEl>
                                              <p:pRg st="1" end="1"/>
                                            </p:txEl>
                                          </p:spTgt>
                                        </p:tgtEl>
                                      </p:cBhvr>
                                    </p:animEffect>
                                    <p:anim calcmode="lin" valueType="num">
                                      <p:cBhvr>
                                        <p:cTn id="26"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Effect transition="in" filter="fade">
                                      <p:cBhvr>
                                        <p:cTn id="31" dur="1000"/>
                                        <p:tgtEl>
                                          <p:spTgt spid="5">
                                            <p:txEl>
                                              <p:pRg st="2" end="2"/>
                                            </p:txEl>
                                          </p:spTgt>
                                        </p:tgtEl>
                                      </p:cBhvr>
                                    </p:animEffect>
                                    <p:anim calcmode="lin" valueType="num">
                                      <p:cBhvr>
                                        <p:cTn id="3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2" presetClass="entr" presetSubtype="0" fill="hold" nodeType="afterEffect">
                                  <p:stCondLst>
                                    <p:cond delay="0"/>
                                  </p:stCondLst>
                                  <p:childTnLst>
                                    <p:set>
                                      <p:cBhvr>
                                        <p:cTn id="36" dur="1" fill="hold">
                                          <p:stCondLst>
                                            <p:cond delay="0"/>
                                          </p:stCondLst>
                                        </p:cTn>
                                        <p:tgtEl>
                                          <p:spTgt spid="5">
                                            <p:txEl>
                                              <p:pRg st="3" end="3"/>
                                            </p:txEl>
                                          </p:spTgt>
                                        </p:tgtEl>
                                        <p:attrNameLst>
                                          <p:attrName>style.visibility</p:attrName>
                                        </p:attrNameLst>
                                      </p:cBhvr>
                                      <p:to>
                                        <p:strVal val="visible"/>
                                      </p:to>
                                    </p:set>
                                    <p:animEffect transition="in" filter="fade">
                                      <p:cBhvr>
                                        <p:cTn id="37" dur="1000"/>
                                        <p:tgtEl>
                                          <p:spTgt spid="5">
                                            <p:txEl>
                                              <p:pRg st="3" end="3"/>
                                            </p:txEl>
                                          </p:spTgt>
                                        </p:tgtEl>
                                      </p:cBhvr>
                                    </p:animEffect>
                                    <p:anim calcmode="lin" valueType="num">
                                      <p:cBhvr>
                                        <p:cTn id="3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animEffect transition="in" filter="fade">
                                      <p:cBhvr>
                                        <p:cTn id="43" dur="1000"/>
                                        <p:tgtEl>
                                          <p:spTgt spid="5">
                                            <p:txEl>
                                              <p:pRg st="4" end="4"/>
                                            </p:txEl>
                                          </p:spTgt>
                                        </p:tgtEl>
                                      </p:cBhvr>
                                    </p:animEffect>
                                    <p:anim calcmode="lin" valueType="num">
                                      <p:cBhvr>
                                        <p:cTn id="44"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42" presetClass="entr" presetSubtype="0" fill="hold" nodeType="afterEffect">
                                  <p:stCondLst>
                                    <p:cond delay="0"/>
                                  </p:stCondLst>
                                  <p:childTnLst>
                                    <p:set>
                                      <p:cBhvr>
                                        <p:cTn id="48" dur="1" fill="hold">
                                          <p:stCondLst>
                                            <p:cond delay="0"/>
                                          </p:stCondLst>
                                        </p:cTn>
                                        <p:tgtEl>
                                          <p:spTgt spid="5">
                                            <p:txEl>
                                              <p:pRg st="5" end="5"/>
                                            </p:txEl>
                                          </p:spTgt>
                                        </p:tgtEl>
                                        <p:attrNameLst>
                                          <p:attrName>style.visibility</p:attrName>
                                        </p:attrNameLst>
                                      </p:cBhvr>
                                      <p:to>
                                        <p:strVal val="visible"/>
                                      </p:to>
                                    </p:set>
                                    <p:animEffect transition="in" filter="fade">
                                      <p:cBhvr>
                                        <p:cTn id="49" dur="1000"/>
                                        <p:tgtEl>
                                          <p:spTgt spid="5">
                                            <p:txEl>
                                              <p:pRg st="5" end="5"/>
                                            </p:txEl>
                                          </p:spTgt>
                                        </p:tgtEl>
                                      </p:cBhvr>
                                    </p:animEffect>
                                    <p:anim calcmode="lin" valueType="num">
                                      <p:cBhvr>
                                        <p:cTn id="5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53" presetClass="entr" presetSubtype="0" fill="hold" grpId="0" nodeType="afterEffect">
                                  <p:stCondLst>
                                    <p:cond delay="0"/>
                                  </p:stCondLst>
                                  <p:childTnLst>
                                    <p:set>
                                      <p:cBhvr>
                                        <p:cTn id="54" dur="1" fill="hold">
                                          <p:stCondLst>
                                            <p:cond delay="0"/>
                                          </p:stCondLst>
                                        </p:cTn>
                                        <p:tgtEl>
                                          <p:spTgt spid="6">
                                            <p:txEl>
                                              <p:pRg st="0" end="0"/>
                                            </p:txEl>
                                          </p:spTgt>
                                        </p:tgtEl>
                                        <p:attrNameLst>
                                          <p:attrName>style.visibility</p:attrName>
                                        </p:attrNameLst>
                                      </p:cBhvr>
                                      <p:to>
                                        <p:strVal val="visible"/>
                                      </p:to>
                                    </p:set>
                                    <p:anim calcmode="lin" valueType="num">
                                      <p:cBhvr>
                                        <p:cTn id="55"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56"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57" dur="500"/>
                                        <p:tgtEl>
                                          <p:spTgt spid="6">
                                            <p:txEl>
                                              <p:pRg st="0" end="0"/>
                                            </p:txEl>
                                          </p:spTgt>
                                        </p:tgtEl>
                                      </p:cBhvr>
                                    </p:animEffect>
                                  </p:childTnLst>
                                </p:cTn>
                              </p:par>
                            </p:childTnLst>
                          </p:cTn>
                        </p:par>
                        <p:par>
                          <p:cTn id="58" fill="hold">
                            <p:stCondLst>
                              <p:cond delay="7500"/>
                            </p:stCondLst>
                            <p:childTnLst>
                              <p:par>
                                <p:cTn id="59" presetID="42" presetClass="entr" presetSubtype="0" fill="hold" nodeType="afterEffect">
                                  <p:stCondLst>
                                    <p:cond delay="0"/>
                                  </p:stCondLst>
                                  <p:childTnLst>
                                    <p:set>
                                      <p:cBhvr>
                                        <p:cTn id="60" dur="1" fill="hold">
                                          <p:stCondLst>
                                            <p:cond delay="0"/>
                                          </p:stCondLst>
                                        </p:cTn>
                                        <p:tgtEl>
                                          <p:spTgt spid="7">
                                            <p:txEl>
                                              <p:pRg st="0" end="0"/>
                                            </p:txEl>
                                          </p:spTgt>
                                        </p:tgtEl>
                                        <p:attrNameLst>
                                          <p:attrName>style.visibility</p:attrName>
                                        </p:attrNameLst>
                                      </p:cBhvr>
                                      <p:to>
                                        <p:strVal val="visible"/>
                                      </p:to>
                                    </p:set>
                                    <p:animEffect transition="in" filter="fade">
                                      <p:cBhvr>
                                        <p:cTn id="61" dur="1000"/>
                                        <p:tgtEl>
                                          <p:spTgt spid="7">
                                            <p:txEl>
                                              <p:pRg st="0" end="0"/>
                                            </p:txEl>
                                          </p:spTgt>
                                        </p:tgtEl>
                                      </p:cBhvr>
                                    </p:animEffect>
                                    <p:anim calcmode="lin" valueType="num">
                                      <p:cBhvr>
                                        <p:cTn id="6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6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8500"/>
                            </p:stCondLst>
                            <p:childTnLst>
                              <p:par>
                                <p:cTn id="65" presetID="42" presetClass="entr" presetSubtype="0" fill="hold" nodeType="afterEffect">
                                  <p:stCondLst>
                                    <p:cond delay="0"/>
                                  </p:stCondLst>
                                  <p:childTnLst>
                                    <p:set>
                                      <p:cBhvr>
                                        <p:cTn id="66" dur="1" fill="hold">
                                          <p:stCondLst>
                                            <p:cond delay="0"/>
                                          </p:stCondLst>
                                        </p:cTn>
                                        <p:tgtEl>
                                          <p:spTgt spid="7">
                                            <p:txEl>
                                              <p:pRg st="1" end="1"/>
                                            </p:txEl>
                                          </p:spTgt>
                                        </p:tgtEl>
                                        <p:attrNameLst>
                                          <p:attrName>style.visibility</p:attrName>
                                        </p:attrNameLst>
                                      </p:cBhvr>
                                      <p:to>
                                        <p:strVal val="visible"/>
                                      </p:to>
                                    </p:set>
                                    <p:animEffect transition="in" filter="fade">
                                      <p:cBhvr>
                                        <p:cTn id="67" dur="1000"/>
                                        <p:tgtEl>
                                          <p:spTgt spid="7">
                                            <p:txEl>
                                              <p:pRg st="1" end="1"/>
                                            </p:txEl>
                                          </p:spTgt>
                                        </p:tgtEl>
                                      </p:cBhvr>
                                    </p:animEffect>
                                    <p:anim calcmode="lin" valueType="num">
                                      <p:cBhvr>
                                        <p:cTn id="6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6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par>
                          <p:cTn id="70" fill="hold">
                            <p:stCondLst>
                              <p:cond delay="9500"/>
                            </p:stCondLst>
                            <p:childTnLst>
                              <p:par>
                                <p:cTn id="71" presetID="42" presetClass="entr" presetSubtype="0" fill="hold" nodeType="afterEffect">
                                  <p:stCondLst>
                                    <p:cond delay="0"/>
                                  </p:stCondLst>
                                  <p:childTnLst>
                                    <p:set>
                                      <p:cBhvr>
                                        <p:cTn id="72" dur="1" fill="hold">
                                          <p:stCondLst>
                                            <p:cond delay="0"/>
                                          </p:stCondLst>
                                        </p:cTn>
                                        <p:tgtEl>
                                          <p:spTgt spid="7">
                                            <p:txEl>
                                              <p:pRg st="2" end="2"/>
                                            </p:txEl>
                                          </p:spTgt>
                                        </p:tgtEl>
                                        <p:attrNameLst>
                                          <p:attrName>style.visibility</p:attrName>
                                        </p:attrNameLst>
                                      </p:cBhvr>
                                      <p:to>
                                        <p:strVal val="visible"/>
                                      </p:to>
                                    </p:set>
                                    <p:animEffect transition="in" filter="fade">
                                      <p:cBhvr>
                                        <p:cTn id="73" dur="1000"/>
                                        <p:tgtEl>
                                          <p:spTgt spid="7">
                                            <p:txEl>
                                              <p:pRg st="2" end="2"/>
                                            </p:txEl>
                                          </p:spTgt>
                                        </p:tgtEl>
                                      </p:cBhvr>
                                    </p:animEffect>
                                    <p:anim calcmode="lin" valueType="num">
                                      <p:cBhvr>
                                        <p:cTn id="74"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75"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5.jpeg"/>
          <p:cNvPicPr>
            <a:picLocks noChangeAspect="1"/>
          </p:cNvPicPr>
          <p:nvPr/>
        </p:nvPicPr>
        <p:blipFill>
          <a:blip r:embed="rId2"/>
          <a:stretch>
            <a:fillRect/>
          </a:stretch>
        </p:blipFill>
        <p:spPr>
          <a:xfrm>
            <a:off x="214282" y="928670"/>
            <a:ext cx="1109390" cy="1714512"/>
          </a:xfrm>
          <a:prstGeom prst="rect">
            <a:avLst/>
          </a:prstGeom>
        </p:spPr>
      </p:pic>
      <p:pic>
        <p:nvPicPr>
          <p:cNvPr id="5" name="Рисунок 4" descr="8.jpeg"/>
          <p:cNvPicPr>
            <a:picLocks noChangeAspect="1"/>
          </p:cNvPicPr>
          <p:nvPr/>
        </p:nvPicPr>
        <p:blipFill>
          <a:blip r:embed="rId3"/>
          <a:stretch>
            <a:fillRect/>
          </a:stretch>
        </p:blipFill>
        <p:spPr>
          <a:xfrm>
            <a:off x="214282" y="2857496"/>
            <a:ext cx="1020281" cy="1613147"/>
          </a:xfrm>
          <a:prstGeom prst="rect">
            <a:avLst/>
          </a:prstGeom>
        </p:spPr>
      </p:pic>
      <p:pic>
        <p:nvPicPr>
          <p:cNvPr id="6" name="Рисунок 5" descr="9.jpeg"/>
          <p:cNvPicPr>
            <a:picLocks noChangeAspect="1"/>
          </p:cNvPicPr>
          <p:nvPr/>
        </p:nvPicPr>
        <p:blipFill>
          <a:blip r:embed="rId4"/>
          <a:stretch>
            <a:fillRect/>
          </a:stretch>
        </p:blipFill>
        <p:spPr>
          <a:xfrm rot="20258520">
            <a:off x="495158" y="4716626"/>
            <a:ext cx="1095665" cy="1693300"/>
          </a:xfrm>
          <a:prstGeom prst="rect">
            <a:avLst/>
          </a:prstGeom>
        </p:spPr>
      </p:pic>
      <p:pic>
        <p:nvPicPr>
          <p:cNvPr id="8" name="Рисунок 7" descr="23.jpeg"/>
          <p:cNvPicPr>
            <a:picLocks noChangeAspect="1"/>
          </p:cNvPicPr>
          <p:nvPr/>
        </p:nvPicPr>
        <p:blipFill>
          <a:blip r:embed="rId5"/>
          <a:stretch>
            <a:fillRect/>
          </a:stretch>
        </p:blipFill>
        <p:spPr>
          <a:xfrm rot="858683">
            <a:off x="8001024" y="2571744"/>
            <a:ext cx="824918" cy="1299246"/>
          </a:xfrm>
          <a:prstGeom prst="rect">
            <a:avLst/>
          </a:prstGeom>
        </p:spPr>
      </p:pic>
      <p:pic>
        <p:nvPicPr>
          <p:cNvPr id="9" name="Рисунок 8" descr="90.jpeg"/>
          <p:cNvPicPr>
            <a:picLocks noChangeAspect="1"/>
          </p:cNvPicPr>
          <p:nvPr/>
        </p:nvPicPr>
        <p:blipFill>
          <a:blip r:embed="rId6"/>
          <a:stretch>
            <a:fillRect/>
          </a:stretch>
        </p:blipFill>
        <p:spPr>
          <a:xfrm>
            <a:off x="3714744" y="4214818"/>
            <a:ext cx="1393041" cy="2071702"/>
          </a:xfrm>
          <a:prstGeom prst="rect">
            <a:avLst/>
          </a:prstGeom>
        </p:spPr>
      </p:pic>
      <p:pic>
        <p:nvPicPr>
          <p:cNvPr id="10" name="Рисунок 9" descr="767.jpeg"/>
          <p:cNvPicPr>
            <a:picLocks noChangeAspect="1"/>
          </p:cNvPicPr>
          <p:nvPr/>
        </p:nvPicPr>
        <p:blipFill>
          <a:blip r:embed="rId7"/>
          <a:stretch>
            <a:fillRect/>
          </a:stretch>
        </p:blipFill>
        <p:spPr>
          <a:xfrm rot="1559247">
            <a:off x="7429520" y="4429132"/>
            <a:ext cx="1149446" cy="1776417"/>
          </a:xfrm>
          <a:prstGeom prst="rect">
            <a:avLst/>
          </a:prstGeom>
        </p:spPr>
      </p:pic>
      <p:pic>
        <p:nvPicPr>
          <p:cNvPr id="11" name="Рисунок 10" descr="images.jpeg"/>
          <p:cNvPicPr>
            <a:picLocks noChangeAspect="1"/>
          </p:cNvPicPr>
          <p:nvPr/>
        </p:nvPicPr>
        <p:blipFill>
          <a:blip r:embed="rId8"/>
          <a:stretch>
            <a:fillRect/>
          </a:stretch>
        </p:blipFill>
        <p:spPr>
          <a:xfrm rot="1528585">
            <a:off x="5643564" y="4359985"/>
            <a:ext cx="1245020" cy="1942231"/>
          </a:xfrm>
          <a:prstGeom prst="rect">
            <a:avLst/>
          </a:prstGeom>
        </p:spPr>
      </p:pic>
      <p:pic>
        <p:nvPicPr>
          <p:cNvPr id="13" name="Рисунок 12" descr="ал.jpeg"/>
          <p:cNvPicPr>
            <a:picLocks noChangeAspect="1"/>
          </p:cNvPicPr>
          <p:nvPr/>
        </p:nvPicPr>
        <p:blipFill>
          <a:blip r:embed="rId9"/>
          <a:stretch>
            <a:fillRect/>
          </a:stretch>
        </p:blipFill>
        <p:spPr>
          <a:xfrm rot="20087942">
            <a:off x="1969428" y="4400312"/>
            <a:ext cx="1222839" cy="1885824"/>
          </a:xfrm>
          <a:prstGeom prst="rect">
            <a:avLst/>
          </a:prstGeom>
        </p:spPr>
      </p:pic>
      <p:pic>
        <p:nvPicPr>
          <p:cNvPr id="14" name="Рисунок 13" descr="щ.jpeg"/>
          <p:cNvPicPr>
            <a:picLocks noChangeAspect="1"/>
          </p:cNvPicPr>
          <p:nvPr/>
        </p:nvPicPr>
        <p:blipFill>
          <a:blip r:embed="rId10"/>
          <a:stretch>
            <a:fillRect/>
          </a:stretch>
        </p:blipFill>
        <p:spPr>
          <a:xfrm>
            <a:off x="7929587" y="642918"/>
            <a:ext cx="1214414" cy="1527811"/>
          </a:xfrm>
          <a:prstGeom prst="rect">
            <a:avLst/>
          </a:prstGeom>
        </p:spPr>
      </p:pic>
      <p:pic>
        <p:nvPicPr>
          <p:cNvPr id="15" name="Picture 3"/>
          <p:cNvPicPr>
            <a:picLocks noChangeAspect="1" noChangeArrowheads="1"/>
          </p:cNvPicPr>
          <p:nvPr/>
        </p:nvPicPr>
        <p:blipFill>
          <a:blip r:embed="rId11"/>
          <a:srcRect/>
          <a:stretch>
            <a:fillRect/>
          </a:stretch>
        </p:blipFill>
        <p:spPr bwMode="auto">
          <a:xfrm>
            <a:off x="6858016" y="6500835"/>
            <a:ext cx="968674" cy="357165"/>
          </a:xfrm>
          <a:prstGeom prst="rect">
            <a:avLst/>
          </a:prstGeom>
          <a:noFill/>
          <a:ln w="9525">
            <a:noFill/>
            <a:miter lim="800000"/>
            <a:headEnd/>
            <a:tailEnd/>
          </a:ln>
          <a:effectLst/>
        </p:spPr>
      </p:pic>
      <p:pic>
        <p:nvPicPr>
          <p:cNvPr id="16" name="Picture 3"/>
          <p:cNvPicPr>
            <a:picLocks noChangeAspect="1" noChangeArrowheads="1"/>
          </p:cNvPicPr>
          <p:nvPr/>
        </p:nvPicPr>
        <p:blipFill>
          <a:blip r:embed="rId11"/>
          <a:srcRect/>
          <a:stretch>
            <a:fillRect/>
          </a:stretch>
        </p:blipFill>
        <p:spPr bwMode="auto">
          <a:xfrm>
            <a:off x="5929322" y="6500835"/>
            <a:ext cx="968674" cy="357165"/>
          </a:xfrm>
          <a:prstGeom prst="rect">
            <a:avLst/>
          </a:prstGeom>
          <a:noFill/>
          <a:ln w="9525">
            <a:noFill/>
            <a:miter lim="800000"/>
            <a:headEnd/>
            <a:tailEnd/>
          </a:ln>
          <a:effectLst/>
        </p:spPr>
      </p:pic>
      <p:pic>
        <p:nvPicPr>
          <p:cNvPr id="17" name="Picture 2" descr="C:\Documents and Settings\хасановаг\Мои документы\Мои рисунки\А.Г. Алексин 'Безумная Евдокия'.mp4_snapshot_32.47_[2017.02.20_16.01.15].jpg"/>
          <p:cNvPicPr>
            <a:picLocks noChangeAspect="1" noChangeArrowheads="1"/>
          </p:cNvPicPr>
          <p:nvPr/>
        </p:nvPicPr>
        <p:blipFill>
          <a:blip r:embed="rId12" cstate="print"/>
          <a:srcRect t="3801" b="3801"/>
          <a:stretch>
            <a:fillRect/>
          </a:stretch>
        </p:blipFill>
        <p:spPr bwMode="auto">
          <a:xfrm>
            <a:off x="0" y="0"/>
            <a:ext cx="9144000" cy="6858000"/>
          </a:xfrm>
          <a:prstGeom prst="rect">
            <a:avLst/>
          </a:prstGeom>
          <a:noFill/>
        </p:spPr>
      </p:pic>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357158" y="857232"/>
            <a:ext cx="8072494" cy="3929090"/>
          </a:xfrm>
        </p:spPr>
        <p:txBody>
          <a:bodyPr/>
          <a:lstStyle/>
          <a:p>
            <a:pPr marL="457200" indent="-457200">
              <a:buAutoNum type="arabicPeriod"/>
            </a:pPr>
            <a:r>
              <a:rPr lang="ru-RU" sz="2400" b="1" i="1" dirty="0" smtClean="0">
                <a:latin typeface="Georgia" pitchFamily="18" charset="0"/>
              </a:rPr>
              <a:t>«Первый учитель» </a:t>
            </a:r>
            <a:r>
              <a:rPr lang="ru-RU" sz="2400" b="1" i="1" dirty="0" err="1" smtClean="0">
                <a:latin typeface="Georgia" pitchFamily="18" charset="0"/>
              </a:rPr>
              <a:t>Чингиз</a:t>
            </a:r>
            <a:r>
              <a:rPr lang="ru-RU" sz="2400" b="1" i="1" dirty="0" smtClean="0">
                <a:latin typeface="Georgia" pitchFamily="18" charset="0"/>
              </a:rPr>
              <a:t> Айтматов</a:t>
            </a:r>
          </a:p>
          <a:p>
            <a:pPr marL="457200" indent="-457200">
              <a:buAutoNum type="arabicPeriod"/>
            </a:pPr>
            <a:endParaRPr lang="ru-RU" sz="2400" b="1" i="1" dirty="0" smtClean="0">
              <a:latin typeface="Georgia" pitchFamily="18" charset="0"/>
            </a:endParaRPr>
          </a:p>
          <a:p>
            <a:pPr marL="457200" indent="-457200">
              <a:buAutoNum type="arabicPeriod"/>
            </a:pPr>
            <a:r>
              <a:rPr lang="ru-RU" sz="2400" b="1" i="1" dirty="0" smtClean="0">
                <a:latin typeface="Georgia" pitchFamily="18" charset="0"/>
              </a:rPr>
              <a:t>« Легенда об учителе» Галина </a:t>
            </a:r>
            <a:r>
              <a:rPr lang="ru-RU" sz="2400" b="1" i="1" dirty="0" err="1" smtClean="0">
                <a:latin typeface="Georgia" pitchFamily="18" charset="0"/>
              </a:rPr>
              <a:t>Северина</a:t>
            </a:r>
            <a:endParaRPr lang="ru-RU" sz="2400" b="1" i="1" dirty="0">
              <a:latin typeface="Georgia" pitchFamily="18" charset="0"/>
            </a:endParaRPr>
          </a:p>
          <a:p>
            <a:pPr>
              <a:buNone/>
            </a:pPr>
            <a:endParaRPr lang="ru-RU" dirty="0"/>
          </a:p>
        </p:txBody>
      </p:sp>
      <p:pic>
        <p:nvPicPr>
          <p:cNvPr id="7" name="Picture 3"/>
          <p:cNvPicPr>
            <a:picLocks noChangeAspect="1" noChangeArrowheads="1"/>
          </p:cNvPicPr>
          <p:nvPr/>
        </p:nvPicPr>
        <p:blipFill>
          <a:blip r:embed="rId2"/>
          <a:srcRect/>
          <a:stretch>
            <a:fillRect/>
          </a:stretch>
        </p:blipFill>
        <p:spPr bwMode="auto">
          <a:xfrm>
            <a:off x="6858016" y="6500835"/>
            <a:ext cx="968674" cy="357165"/>
          </a:xfrm>
          <a:prstGeom prst="rect">
            <a:avLst/>
          </a:prstGeom>
          <a:noFill/>
          <a:ln w="9525">
            <a:noFill/>
            <a:miter lim="800000"/>
            <a:headEnd/>
            <a:tailEnd/>
          </a:ln>
          <a:effectLst/>
        </p:spPr>
      </p:pic>
      <p:pic>
        <p:nvPicPr>
          <p:cNvPr id="8" name="Picture 3"/>
          <p:cNvPicPr>
            <a:picLocks noChangeAspect="1" noChangeArrowheads="1"/>
          </p:cNvPicPr>
          <p:nvPr/>
        </p:nvPicPr>
        <p:blipFill>
          <a:blip r:embed="rId2"/>
          <a:srcRect/>
          <a:stretch>
            <a:fillRect/>
          </a:stretch>
        </p:blipFill>
        <p:spPr bwMode="auto">
          <a:xfrm>
            <a:off x="6000760" y="6500835"/>
            <a:ext cx="968674" cy="357165"/>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a:srcRect/>
          <a:stretch>
            <a:fillRect/>
          </a:stretch>
        </p:blipFill>
        <p:spPr bwMode="auto">
          <a:xfrm>
            <a:off x="1428728" y="2571744"/>
            <a:ext cx="2276475" cy="3333750"/>
          </a:xfrm>
          <a:prstGeom prst="rect">
            <a:avLst/>
          </a:prstGeom>
          <a:noFill/>
          <a:ln w="9525">
            <a:noFill/>
            <a:miter lim="800000"/>
            <a:headEnd/>
            <a:tailEnd/>
          </a:ln>
          <a:effectLst/>
        </p:spPr>
      </p:pic>
      <p:sp>
        <p:nvSpPr>
          <p:cNvPr id="1028" name="AutoShape 4" descr="C:\Documents and Settings\User\%D0%9C%D0%BE%D0%B8 %D0%B4%D0%BE%D0%BA%D1%83%D0%BC%D0%B5%D0%BD%D1%82%D1%8B\Downloads\1005564626.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C:\Documents and Settings\User\%D0%9C%D0%BE%D0%B8 %D0%B4%D0%BE%D0%BA%D1%83%D0%BC%D0%B5%D0%BD%D1%82%D1%8B\Downloads\1005564626.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1" name="Picture 7"/>
          <p:cNvPicPr>
            <a:picLocks noChangeAspect="1" noChangeArrowheads="1"/>
          </p:cNvPicPr>
          <p:nvPr/>
        </p:nvPicPr>
        <p:blipFill>
          <a:blip r:embed="rId4"/>
          <a:srcRect/>
          <a:stretch>
            <a:fillRect/>
          </a:stretch>
        </p:blipFill>
        <p:spPr bwMode="auto">
          <a:xfrm>
            <a:off x="5000628" y="2643182"/>
            <a:ext cx="2103120" cy="32004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5929322" y="6500835"/>
            <a:ext cx="968674" cy="357165"/>
          </a:xfrm>
          <a:prstGeom prst="rect">
            <a:avLst/>
          </a:prstGeom>
          <a:noFill/>
          <a:ln w="9525">
            <a:noFill/>
            <a:miter lim="800000"/>
            <a:headEnd/>
            <a:tailEnd/>
          </a:ln>
          <a:effectLst/>
        </p:spPr>
      </p:pic>
      <p:pic>
        <p:nvPicPr>
          <p:cNvPr id="7" name="Picture 3"/>
          <p:cNvPicPr>
            <a:picLocks noChangeAspect="1" noChangeArrowheads="1"/>
          </p:cNvPicPr>
          <p:nvPr/>
        </p:nvPicPr>
        <p:blipFill>
          <a:blip r:embed="rId2"/>
          <a:srcRect/>
          <a:stretch>
            <a:fillRect/>
          </a:stretch>
        </p:blipFill>
        <p:spPr bwMode="auto">
          <a:xfrm>
            <a:off x="6858016" y="6500835"/>
            <a:ext cx="968674" cy="357165"/>
          </a:xfrm>
          <a:prstGeom prst="rect">
            <a:avLst/>
          </a:prstGeom>
          <a:noFill/>
          <a:ln w="9525">
            <a:noFill/>
            <a:miter lim="800000"/>
            <a:headEnd/>
            <a:tailEnd/>
          </a:ln>
          <a:effectLst/>
        </p:spPr>
      </p:pic>
      <p:sp>
        <p:nvSpPr>
          <p:cNvPr id="9" name="Прямоугольник 8"/>
          <p:cNvSpPr/>
          <p:nvPr/>
        </p:nvSpPr>
        <p:spPr>
          <a:xfrm>
            <a:off x="214282" y="714356"/>
            <a:ext cx="8143932" cy="7294305"/>
          </a:xfrm>
          <a:prstGeom prst="rect">
            <a:avLst/>
          </a:prstGeom>
        </p:spPr>
        <p:txBody>
          <a:bodyPr wrap="square">
            <a:spAutoFit/>
          </a:bodyPr>
          <a:lstStyle/>
          <a:p>
            <a:pPr algn="ctr"/>
            <a:r>
              <a:rPr lang="ru-RU" dirty="0" smtClean="0"/>
              <a:t>	</a:t>
            </a:r>
            <a:r>
              <a:rPr lang="ru-RU" sz="2800" b="1" i="1" u="sng" dirty="0" smtClean="0">
                <a:latin typeface="Georgia" pitchFamily="18" charset="0"/>
              </a:rPr>
              <a:t>Технологии:</a:t>
            </a:r>
          </a:p>
          <a:p>
            <a:pPr algn="ctr"/>
            <a:endParaRPr lang="ru-RU" sz="2000" i="1" u="sng" dirty="0" smtClean="0">
              <a:latin typeface="Georgia" pitchFamily="18" charset="0"/>
            </a:endParaRPr>
          </a:p>
          <a:p>
            <a:pPr marL="457200" indent="-457200" algn="ctr">
              <a:buAutoNum type="arabicPeriod"/>
            </a:pPr>
            <a:r>
              <a:rPr lang="ru-RU" sz="2400" b="1" i="1" u="sng" dirty="0" smtClean="0">
                <a:latin typeface="Georgia" pitchFamily="18" charset="0"/>
              </a:rPr>
              <a:t>Прием «</a:t>
            </a:r>
            <a:r>
              <a:rPr lang="ru-RU" sz="2400" b="1" i="1" u="sng" dirty="0" smtClean="0">
                <a:latin typeface="Georgia" pitchFamily="18" charset="0"/>
              </a:rPr>
              <a:t>Кольцо </a:t>
            </a:r>
            <a:r>
              <a:rPr lang="ru-RU" sz="2400" b="1" i="1" u="sng" dirty="0" smtClean="0">
                <a:latin typeface="Georgia" pitchFamily="18" charset="0"/>
              </a:rPr>
              <a:t>Венна» или </a:t>
            </a:r>
          </a:p>
          <a:p>
            <a:pPr marL="457200" indent="-457200" algn="ctr"/>
            <a:r>
              <a:rPr lang="ru-RU" sz="2400" b="1" i="1" u="sng" dirty="0" smtClean="0">
                <a:latin typeface="Georgia" pitchFamily="18" charset="0"/>
              </a:rPr>
              <a:t>«Диаграмма Венна</a:t>
            </a:r>
            <a:r>
              <a:rPr lang="ru-RU" sz="2400" b="1" i="1" dirty="0" smtClean="0">
                <a:latin typeface="Georgia" pitchFamily="18" charset="0"/>
              </a:rPr>
              <a:t>»</a:t>
            </a:r>
            <a:endParaRPr lang="ru-RU" sz="2000" b="1" i="1" dirty="0" smtClean="0">
              <a:latin typeface="Georgia" pitchFamily="18" charset="0"/>
            </a:endParaRPr>
          </a:p>
          <a:p>
            <a:pPr marL="457200" indent="-457200" algn="just"/>
            <a:r>
              <a:rPr lang="ru-RU" sz="2000" i="1" dirty="0" smtClean="0">
                <a:latin typeface="Georgia" pitchFamily="18" charset="0"/>
              </a:rPr>
              <a:t>	</a:t>
            </a:r>
            <a:r>
              <a:rPr lang="ru-RU" sz="2000" b="1" i="1" dirty="0" smtClean="0">
                <a:latin typeface="Georgia" pitchFamily="18" charset="0"/>
              </a:rPr>
              <a:t>стал активно применяться в рамках технологии развития критического мышления (ТРКМ). Впервые прием описан английским ученым Джоном Венном в книге "Символическая логика". Это графический способ, который используется, когда нужно сравнить два или более понятия, явления, способа, предмета. "Кольца Венна" помогают выявить общее в двух или нескольких явлениях, подчеркнуть различия и обобщить знание по заявленной теме. </a:t>
            </a:r>
          </a:p>
          <a:p>
            <a:endParaRPr lang="ru-RU" sz="2000" i="1" dirty="0" smtClean="0">
              <a:latin typeface="Georgia" pitchFamily="18" charset="0"/>
            </a:endParaRPr>
          </a:p>
          <a:p>
            <a:pPr algn="just"/>
            <a:r>
              <a:rPr lang="ru-RU" sz="2000" b="1" i="1" dirty="0" smtClean="0">
                <a:latin typeface="Georgia" pitchFamily="18" charset="0"/>
              </a:rPr>
              <a:t>Трудно составить диаграмму Венна, если не знаком с темой, ведь надо сравнивать, оценивать, находить общие признаки. </a:t>
            </a:r>
          </a:p>
          <a:p>
            <a:endParaRPr lang="ru-RU" sz="2000" i="1" dirty="0" smtClean="0">
              <a:latin typeface="Georgia" pitchFamily="18" charset="0"/>
            </a:endParaRPr>
          </a:p>
          <a:p>
            <a:endParaRPr lang="ru-RU" sz="2000" b="1" i="1" dirty="0" smtClean="0">
              <a:latin typeface="Georgia" pitchFamily="18" charset="0"/>
            </a:endParaRPr>
          </a:p>
          <a:p>
            <a:endParaRPr lang="ru-RU" sz="2000" i="1" dirty="0" smtClean="0">
              <a:latin typeface="Georgia" pitchFamily="18" charset="0"/>
            </a:endParaRPr>
          </a:p>
          <a:p>
            <a:endParaRPr lang="ru-RU" dirty="0" smtClean="0"/>
          </a:p>
          <a:p>
            <a:endParaRPr lang="ru-RU"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5929322" y="6500835"/>
            <a:ext cx="968674" cy="357165"/>
          </a:xfrm>
          <a:prstGeom prst="rect">
            <a:avLst/>
          </a:prstGeom>
          <a:noFill/>
          <a:ln w="9525">
            <a:noFill/>
            <a:miter lim="800000"/>
            <a:headEnd/>
            <a:tailEnd/>
          </a:ln>
          <a:effectLst/>
        </p:spPr>
      </p:pic>
      <p:pic>
        <p:nvPicPr>
          <p:cNvPr id="7" name="Picture 3"/>
          <p:cNvPicPr>
            <a:picLocks noChangeAspect="1" noChangeArrowheads="1"/>
          </p:cNvPicPr>
          <p:nvPr/>
        </p:nvPicPr>
        <p:blipFill>
          <a:blip r:embed="rId2"/>
          <a:srcRect/>
          <a:stretch>
            <a:fillRect/>
          </a:stretch>
        </p:blipFill>
        <p:spPr bwMode="auto">
          <a:xfrm>
            <a:off x="6858016" y="6500835"/>
            <a:ext cx="968674" cy="357165"/>
          </a:xfrm>
          <a:prstGeom prst="rect">
            <a:avLst/>
          </a:prstGeom>
          <a:noFill/>
          <a:ln w="9525">
            <a:noFill/>
            <a:miter lim="800000"/>
            <a:headEnd/>
            <a:tailEnd/>
          </a:ln>
          <a:effectLst/>
        </p:spPr>
      </p:pic>
      <p:sp>
        <p:nvSpPr>
          <p:cNvPr id="9" name="Прямоугольник 8"/>
          <p:cNvSpPr/>
          <p:nvPr/>
        </p:nvSpPr>
        <p:spPr>
          <a:xfrm>
            <a:off x="214282" y="714356"/>
            <a:ext cx="8143932" cy="3231654"/>
          </a:xfrm>
          <a:prstGeom prst="rect">
            <a:avLst/>
          </a:prstGeom>
        </p:spPr>
        <p:txBody>
          <a:bodyPr wrap="square">
            <a:spAutoFit/>
          </a:bodyPr>
          <a:lstStyle/>
          <a:p>
            <a:pPr algn="ctr"/>
            <a:endParaRPr lang="ru-RU" sz="2400" b="1" i="1" u="sng" dirty="0" smtClean="0">
              <a:latin typeface="Georgia" pitchFamily="18" charset="0"/>
            </a:endParaRPr>
          </a:p>
          <a:p>
            <a:pPr algn="ctr"/>
            <a:r>
              <a:rPr lang="ru-RU" sz="2400" b="1" i="1" u="sng" dirty="0" smtClean="0">
                <a:latin typeface="Georgia" pitchFamily="18" charset="0"/>
              </a:rPr>
              <a:t>«Диаграмма Венна</a:t>
            </a:r>
            <a:r>
              <a:rPr lang="ru-RU" sz="2400" b="1" i="1" dirty="0" smtClean="0">
                <a:latin typeface="Georgia" pitchFamily="18" charset="0"/>
              </a:rPr>
              <a:t>»</a:t>
            </a:r>
            <a:r>
              <a:rPr lang="ru-RU" sz="2000" i="1" dirty="0" smtClean="0">
                <a:latin typeface="Georgia" pitchFamily="18" charset="0"/>
              </a:rPr>
              <a:t>	</a:t>
            </a:r>
          </a:p>
          <a:p>
            <a:endParaRPr lang="ru-RU" sz="2000" i="1" dirty="0" smtClean="0">
              <a:latin typeface="Georgia" pitchFamily="18" charset="0"/>
            </a:endParaRPr>
          </a:p>
          <a:p>
            <a:r>
              <a:rPr lang="ru-RU" sz="2000" i="1" dirty="0" smtClean="0">
                <a:latin typeface="Georgia" pitchFamily="18" charset="0"/>
              </a:rPr>
              <a:t>Трудно составить диаграмму Венна, если не знаком с темой, ведь надо сравнивать, оценивать, находить общие признаки. </a:t>
            </a:r>
          </a:p>
          <a:p>
            <a:endParaRPr lang="ru-RU" sz="2000" i="1" dirty="0" smtClean="0">
              <a:latin typeface="Georgia" pitchFamily="18" charset="0"/>
            </a:endParaRPr>
          </a:p>
          <a:p>
            <a:r>
              <a:rPr lang="ru-RU" sz="2000" b="1" i="1" dirty="0" smtClean="0">
                <a:latin typeface="Georgia" pitchFamily="18" charset="0"/>
              </a:rPr>
              <a:t>Отличительные черты                Отличительные черты</a:t>
            </a:r>
          </a:p>
          <a:p>
            <a:endParaRPr lang="ru-RU" sz="2000" i="1" dirty="0" smtClean="0">
              <a:latin typeface="Georgia" pitchFamily="18" charset="0"/>
            </a:endParaRPr>
          </a:p>
          <a:p>
            <a:endParaRPr lang="ru-RU" dirty="0" smtClean="0"/>
          </a:p>
          <a:p>
            <a:endParaRPr lang="ru-RU" dirty="0"/>
          </a:p>
        </p:txBody>
      </p:sp>
      <p:sp>
        <p:nvSpPr>
          <p:cNvPr id="12" name="Oval 2"/>
          <p:cNvSpPr>
            <a:spLocks noChangeArrowheads="1"/>
          </p:cNvSpPr>
          <p:nvPr/>
        </p:nvSpPr>
        <p:spPr bwMode="auto">
          <a:xfrm>
            <a:off x="357158" y="3143248"/>
            <a:ext cx="4857784" cy="2789238"/>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3" name="Oval 3"/>
          <p:cNvSpPr>
            <a:spLocks noChangeArrowheads="1"/>
          </p:cNvSpPr>
          <p:nvPr/>
        </p:nvSpPr>
        <p:spPr bwMode="auto">
          <a:xfrm>
            <a:off x="4071934" y="3214686"/>
            <a:ext cx="4429156" cy="2743200"/>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4" name="Text Box 6"/>
          <p:cNvSpPr txBox="1">
            <a:spLocks noChangeArrowheads="1"/>
          </p:cNvSpPr>
          <p:nvPr/>
        </p:nvSpPr>
        <p:spPr bwMode="auto">
          <a:xfrm>
            <a:off x="3571868" y="3786190"/>
            <a:ext cx="1714500" cy="153828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5" name="Text Box 6"/>
          <p:cNvSpPr txBox="1">
            <a:spLocks noChangeArrowheads="1"/>
          </p:cNvSpPr>
          <p:nvPr/>
        </p:nvSpPr>
        <p:spPr bwMode="auto">
          <a:xfrm>
            <a:off x="785786" y="4214818"/>
            <a:ext cx="1714500" cy="153828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6" name="Text Box 6"/>
          <p:cNvSpPr txBox="1">
            <a:spLocks noChangeArrowheads="1"/>
          </p:cNvSpPr>
          <p:nvPr/>
        </p:nvSpPr>
        <p:spPr bwMode="auto">
          <a:xfrm>
            <a:off x="6715140" y="4357694"/>
            <a:ext cx="1714500" cy="153828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5929322" y="6500835"/>
            <a:ext cx="968674" cy="357165"/>
          </a:xfrm>
          <a:prstGeom prst="rect">
            <a:avLst/>
          </a:prstGeom>
          <a:noFill/>
          <a:ln w="9525">
            <a:noFill/>
            <a:miter lim="800000"/>
            <a:headEnd/>
            <a:tailEnd/>
          </a:ln>
          <a:effectLst/>
        </p:spPr>
      </p:pic>
      <p:pic>
        <p:nvPicPr>
          <p:cNvPr id="7" name="Picture 3"/>
          <p:cNvPicPr>
            <a:picLocks noChangeAspect="1" noChangeArrowheads="1"/>
          </p:cNvPicPr>
          <p:nvPr/>
        </p:nvPicPr>
        <p:blipFill>
          <a:blip r:embed="rId2"/>
          <a:srcRect/>
          <a:stretch>
            <a:fillRect/>
          </a:stretch>
        </p:blipFill>
        <p:spPr bwMode="auto">
          <a:xfrm>
            <a:off x="6858016" y="6500835"/>
            <a:ext cx="968674" cy="357165"/>
          </a:xfrm>
          <a:prstGeom prst="rect">
            <a:avLst/>
          </a:prstGeom>
          <a:noFill/>
          <a:ln w="9525">
            <a:noFill/>
            <a:miter lim="800000"/>
            <a:headEnd/>
            <a:tailEnd/>
          </a:ln>
          <a:effectLst/>
        </p:spPr>
      </p:pic>
      <p:sp>
        <p:nvSpPr>
          <p:cNvPr id="9" name="Прямоугольник 8"/>
          <p:cNvSpPr/>
          <p:nvPr/>
        </p:nvSpPr>
        <p:spPr>
          <a:xfrm>
            <a:off x="214282" y="714356"/>
            <a:ext cx="8143932" cy="738664"/>
          </a:xfrm>
          <a:prstGeom prst="rect">
            <a:avLst/>
          </a:prstGeom>
        </p:spPr>
        <p:txBody>
          <a:bodyPr wrap="square">
            <a:spAutoFit/>
          </a:bodyPr>
          <a:lstStyle/>
          <a:p>
            <a:pPr algn="ctr"/>
            <a:endParaRPr lang="ru-RU" sz="2400" b="1" i="1" u="sng" dirty="0" smtClean="0">
              <a:latin typeface="Georgia" pitchFamily="18" charset="0"/>
            </a:endParaRPr>
          </a:p>
          <a:p>
            <a:endParaRPr lang="ru-RU" dirty="0"/>
          </a:p>
        </p:txBody>
      </p:sp>
      <p:sp>
        <p:nvSpPr>
          <p:cNvPr id="10" name="Прямоугольник 9"/>
          <p:cNvSpPr/>
          <p:nvPr/>
        </p:nvSpPr>
        <p:spPr>
          <a:xfrm>
            <a:off x="214282" y="785794"/>
            <a:ext cx="8358246" cy="1323439"/>
          </a:xfrm>
          <a:prstGeom prst="rect">
            <a:avLst/>
          </a:prstGeom>
        </p:spPr>
        <p:txBody>
          <a:bodyPr wrap="square">
            <a:spAutoFit/>
          </a:bodyPr>
          <a:lstStyle/>
          <a:p>
            <a:r>
              <a:rPr lang="ru-RU" sz="2000" b="1" i="1" dirty="0" smtClean="0">
                <a:latin typeface="Georgia" pitchFamily="18" charset="0"/>
              </a:rPr>
              <a:t>2. Предлагаем один из популярных приемов технологии критического мышления, разработанных американским ученым и психологом </a:t>
            </a:r>
            <a:r>
              <a:rPr lang="ru-RU" sz="2000" b="1" i="1" dirty="0" err="1" smtClean="0">
                <a:latin typeface="Georgia" pitchFamily="18" charset="0"/>
              </a:rPr>
              <a:t>Бенджамином</a:t>
            </a:r>
            <a:r>
              <a:rPr lang="ru-RU" sz="2000" b="1" i="1" dirty="0" smtClean="0">
                <a:latin typeface="Georgia" pitchFamily="18" charset="0"/>
              </a:rPr>
              <a:t> </a:t>
            </a:r>
            <a:r>
              <a:rPr lang="ru-RU" sz="2000" b="1" i="1" dirty="0" err="1" smtClean="0">
                <a:latin typeface="Georgia" pitchFamily="18" charset="0"/>
              </a:rPr>
              <a:t>Блумом</a:t>
            </a:r>
            <a:r>
              <a:rPr lang="ru-RU" sz="2000" b="1" i="1" dirty="0" smtClean="0">
                <a:latin typeface="Georgia" pitchFamily="18" charset="0"/>
              </a:rPr>
              <a:t>. Прием называется "Кубик </a:t>
            </a:r>
            <a:r>
              <a:rPr lang="ru-RU" sz="2000" b="1" i="1" dirty="0" err="1" smtClean="0">
                <a:latin typeface="Georgia" pitchFamily="18" charset="0"/>
              </a:rPr>
              <a:t>Блума</a:t>
            </a:r>
            <a:r>
              <a:rPr lang="ru-RU" sz="2000" b="1" i="1" dirty="0" smtClean="0">
                <a:latin typeface="Georgia" pitchFamily="18" charset="0"/>
              </a:rPr>
              <a:t>". </a:t>
            </a:r>
            <a:endParaRPr lang="ru-RU" sz="2000" b="1" dirty="0">
              <a:latin typeface="Georgia" pitchFamily="18" charset="0"/>
            </a:endParaRPr>
          </a:p>
        </p:txBody>
      </p:sp>
      <p:pic>
        <p:nvPicPr>
          <p:cNvPr id="39938" name="Picture 2" descr="http://pedsovet.su/_pu/60/80682302.jpg"/>
          <p:cNvPicPr>
            <a:picLocks noChangeAspect="1" noChangeArrowheads="1"/>
          </p:cNvPicPr>
          <p:nvPr/>
        </p:nvPicPr>
        <p:blipFill>
          <a:blip r:embed="rId3"/>
          <a:srcRect/>
          <a:stretch>
            <a:fillRect/>
          </a:stretch>
        </p:blipFill>
        <p:spPr bwMode="auto">
          <a:xfrm>
            <a:off x="2000232" y="2428868"/>
            <a:ext cx="5238750" cy="3705225"/>
          </a:xfrm>
          <a:prstGeom prst="rect">
            <a:avLst/>
          </a:prstGeom>
          <a:noFill/>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5929322" y="6500835"/>
            <a:ext cx="968674" cy="357165"/>
          </a:xfrm>
          <a:prstGeom prst="rect">
            <a:avLst/>
          </a:prstGeom>
          <a:noFill/>
          <a:ln w="9525">
            <a:noFill/>
            <a:miter lim="800000"/>
            <a:headEnd/>
            <a:tailEnd/>
          </a:ln>
          <a:effectLst/>
        </p:spPr>
      </p:pic>
      <p:pic>
        <p:nvPicPr>
          <p:cNvPr id="7" name="Picture 3"/>
          <p:cNvPicPr>
            <a:picLocks noChangeAspect="1" noChangeArrowheads="1"/>
          </p:cNvPicPr>
          <p:nvPr/>
        </p:nvPicPr>
        <p:blipFill>
          <a:blip r:embed="rId2"/>
          <a:srcRect/>
          <a:stretch>
            <a:fillRect/>
          </a:stretch>
        </p:blipFill>
        <p:spPr bwMode="auto">
          <a:xfrm>
            <a:off x="6858016" y="6500835"/>
            <a:ext cx="968674" cy="357165"/>
          </a:xfrm>
          <a:prstGeom prst="rect">
            <a:avLst/>
          </a:prstGeom>
          <a:noFill/>
          <a:ln w="9525">
            <a:noFill/>
            <a:miter lim="800000"/>
            <a:headEnd/>
            <a:tailEnd/>
          </a:ln>
          <a:effectLst/>
        </p:spPr>
      </p:pic>
      <p:sp>
        <p:nvSpPr>
          <p:cNvPr id="9" name="Прямоугольник 8"/>
          <p:cNvSpPr/>
          <p:nvPr/>
        </p:nvSpPr>
        <p:spPr>
          <a:xfrm>
            <a:off x="214282" y="714356"/>
            <a:ext cx="8143932" cy="738664"/>
          </a:xfrm>
          <a:prstGeom prst="rect">
            <a:avLst/>
          </a:prstGeom>
        </p:spPr>
        <p:txBody>
          <a:bodyPr wrap="square">
            <a:spAutoFit/>
          </a:bodyPr>
          <a:lstStyle/>
          <a:p>
            <a:pPr algn="ctr"/>
            <a:endParaRPr lang="ru-RU" sz="2400" b="1" i="1" u="sng" dirty="0" smtClean="0">
              <a:latin typeface="Georgia" pitchFamily="18" charset="0"/>
            </a:endParaRPr>
          </a:p>
          <a:p>
            <a:endParaRPr lang="ru-RU" dirty="0"/>
          </a:p>
        </p:txBody>
      </p:sp>
      <p:sp>
        <p:nvSpPr>
          <p:cNvPr id="8" name="Прямоугольник 7"/>
          <p:cNvSpPr/>
          <p:nvPr/>
        </p:nvSpPr>
        <p:spPr>
          <a:xfrm>
            <a:off x="285720" y="714356"/>
            <a:ext cx="8643998" cy="923330"/>
          </a:xfrm>
          <a:prstGeom prst="rect">
            <a:avLst/>
          </a:prstGeom>
        </p:spPr>
        <p:txBody>
          <a:bodyPr wrap="square">
            <a:spAutoFit/>
          </a:bodyPr>
          <a:lstStyle/>
          <a:p>
            <a:r>
              <a:rPr lang="ru-RU" b="1" u="sng" dirty="0" smtClean="0">
                <a:solidFill>
                  <a:srgbClr val="C00000"/>
                </a:solidFill>
              </a:rPr>
              <a:t>Назови</a:t>
            </a:r>
            <a:r>
              <a:rPr lang="ru-RU" u="sng" dirty="0" smtClean="0">
                <a:solidFill>
                  <a:srgbClr val="C00000"/>
                </a:solidFill>
              </a:rPr>
              <a:t>.</a:t>
            </a:r>
            <a:r>
              <a:rPr lang="ru-RU" dirty="0" smtClean="0"/>
              <a:t> Предполагает воспроизведение знаний. Это самые простые вопросы. Ученику предлагается просто назвать предмет, явление, термин и т.д.</a:t>
            </a:r>
          </a:p>
          <a:p>
            <a:endParaRPr lang="ru-RU" dirty="0"/>
          </a:p>
        </p:txBody>
      </p:sp>
      <p:sp>
        <p:nvSpPr>
          <p:cNvPr id="11" name="Прямоугольник 10"/>
          <p:cNvSpPr/>
          <p:nvPr/>
        </p:nvSpPr>
        <p:spPr>
          <a:xfrm>
            <a:off x="428596" y="1285860"/>
            <a:ext cx="8215370" cy="923330"/>
          </a:xfrm>
          <a:prstGeom prst="rect">
            <a:avLst/>
          </a:prstGeom>
        </p:spPr>
        <p:txBody>
          <a:bodyPr wrap="square">
            <a:spAutoFit/>
          </a:bodyPr>
          <a:lstStyle/>
          <a:p>
            <a:r>
              <a:rPr lang="ru-RU" b="1" u="sng" dirty="0" smtClean="0">
                <a:solidFill>
                  <a:srgbClr val="C00000"/>
                </a:solidFill>
              </a:rPr>
              <a:t>Почему</a:t>
            </a:r>
            <a:r>
              <a:rPr lang="ru-RU" u="sng" dirty="0" smtClean="0">
                <a:solidFill>
                  <a:srgbClr val="C00000"/>
                </a:solidFill>
              </a:rPr>
              <a:t>.</a:t>
            </a:r>
            <a:r>
              <a:rPr lang="ru-RU" dirty="0" smtClean="0">
                <a:solidFill>
                  <a:srgbClr val="C00000"/>
                </a:solidFill>
              </a:rPr>
              <a:t> </a:t>
            </a:r>
            <a:r>
              <a:rPr lang="ru-RU" dirty="0" smtClean="0"/>
              <a:t>Это блок вопросов позволяет сформулировать причинно-следственные связи, то есть описать процессы, которые происходят с указанным предметом, явлением.  </a:t>
            </a:r>
            <a:endParaRPr lang="ru-RU" dirty="0"/>
          </a:p>
        </p:txBody>
      </p:sp>
      <p:sp>
        <p:nvSpPr>
          <p:cNvPr id="12" name="Прямоугольник 11"/>
          <p:cNvSpPr/>
          <p:nvPr/>
        </p:nvSpPr>
        <p:spPr>
          <a:xfrm>
            <a:off x="357158" y="2143116"/>
            <a:ext cx="8358246" cy="646331"/>
          </a:xfrm>
          <a:prstGeom prst="rect">
            <a:avLst/>
          </a:prstGeom>
        </p:spPr>
        <p:txBody>
          <a:bodyPr wrap="square">
            <a:spAutoFit/>
          </a:bodyPr>
          <a:lstStyle/>
          <a:p>
            <a:r>
              <a:rPr lang="ru-RU" b="1" u="sng" dirty="0" smtClean="0">
                <a:solidFill>
                  <a:srgbClr val="C00000"/>
                </a:solidFill>
              </a:rPr>
              <a:t>Объясни</a:t>
            </a:r>
            <a:r>
              <a:rPr lang="ru-RU" u="sng" dirty="0" smtClean="0">
                <a:solidFill>
                  <a:srgbClr val="C00000"/>
                </a:solidFill>
              </a:rPr>
              <a:t>.</a:t>
            </a:r>
            <a:r>
              <a:rPr lang="ru-RU" dirty="0" smtClean="0"/>
              <a:t> Это вопросы уточняющие. Они помогают увидеть проблему в разных аспектах и сфокусировать внимание на всех сторонах заданной проблемы.</a:t>
            </a:r>
            <a:endParaRPr lang="ru-RU" dirty="0"/>
          </a:p>
        </p:txBody>
      </p:sp>
      <p:sp>
        <p:nvSpPr>
          <p:cNvPr id="13" name="Прямоугольник 12"/>
          <p:cNvSpPr/>
          <p:nvPr/>
        </p:nvSpPr>
        <p:spPr>
          <a:xfrm>
            <a:off x="428596" y="2786059"/>
            <a:ext cx="8501122" cy="1200329"/>
          </a:xfrm>
          <a:prstGeom prst="rect">
            <a:avLst/>
          </a:prstGeom>
        </p:spPr>
        <p:txBody>
          <a:bodyPr wrap="square">
            <a:spAutoFit/>
          </a:bodyPr>
          <a:lstStyle/>
          <a:p>
            <a:r>
              <a:rPr lang="ru-RU" b="1" u="sng" dirty="0" smtClean="0">
                <a:solidFill>
                  <a:srgbClr val="C00000"/>
                </a:solidFill>
              </a:rPr>
              <a:t>Предложи</a:t>
            </a:r>
            <a:r>
              <a:rPr lang="ru-RU" dirty="0" smtClean="0">
                <a:solidFill>
                  <a:srgbClr val="C00000"/>
                </a:solidFill>
              </a:rPr>
              <a:t>. </a:t>
            </a:r>
            <a:r>
              <a:rPr lang="ru-RU" dirty="0" smtClean="0"/>
              <a:t>Ученик должен предложить свою задачу, которая позволяет применить то или иное правило. Либо предложить свое видение проблемы, свои идеи. То есть, ученик должен объяснить, как использовать то или иное знание на практике, для решения конкретных ситуаций.</a:t>
            </a:r>
            <a:endParaRPr lang="ru-RU" dirty="0"/>
          </a:p>
        </p:txBody>
      </p:sp>
      <p:sp>
        <p:nvSpPr>
          <p:cNvPr id="14" name="Прямоугольник 13"/>
          <p:cNvSpPr/>
          <p:nvPr/>
        </p:nvSpPr>
        <p:spPr>
          <a:xfrm>
            <a:off x="428596" y="3929066"/>
            <a:ext cx="8358246" cy="646331"/>
          </a:xfrm>
          <a:prstGeom prst="rect">
            <a:avLst/>
          </a:prstGeom>
        </p:spPr>
        <p:txBody>
          <a:bodyPr wrap="square">
            <a:spAutoFit/>
          </a:bodyPr>
          <a:lstStyle/>
          <a:p>
            <a:r>
              <a:rPr lang="ru-RU" b="1" u="sng" dirty="0" smtClean="0">
                <a:solidFill>
                  <a:srgbClr val="C00000"/>
                </a:solidFill>
              </a:rPr>
              <a:t>Придумай</a:t>
            </a:r>
            <a:r>
              <a:rPr lang="ru-RU" u="sng" dirty="0" smtClean="0">
                <a:solidFill>
                  <a:srgbClr val="C00000"/>
                </a:solidFill>
              </a:rPr>
              <a:t> </a:t>
            </a:r>
            <a:r>
              <a:rPr lang="ru-RU" dirty="0" smtClean="0"/>
              <a:t>— это вопросы творческие, которые содержат в себе элемент предположения, вымысла.</a:t>
            </a:r>
            <a:endParaRPr lang="ru-RU" dirty="0"/>
          </a:p>
        </p:txBody>
      </p:sp>
      <p:sp>
        <p:nvSpPr>
          <p:cNvPr id="15" name="Прямоугольник 14"/>
          <p:cNvSpPr/>
          <p:nvPr/>
        </p:nvSpPr>
        <p:spPr>
          <a:xfrm>
            <a:off x="571472" y="4500570"/>
            <a:ext cx="8143932" cy="1200329"/>
          </a:xfrm>
          <a:prstGeom prst="rect">
            <a:avLst/>
          </a:prstGeom>
        </p:spPr>
        <p:txBody>
          <a:bodyPr wrap="square">
            <a:spAutoFit/>
          </a:bodyPr>
          <a:lstStyle/>
          <a:p>
            <a:r>
              <a:rPr lang="ru-RU" b="1" u="sng" dirty="0" smtClean="0">
                <a:solidFill>
                  <a:srgbClr val="C00000"/>
                </a:solidFill>
              </a:rPr>
              <a:t>Поделись</a:t>
            </a:r>
            <a:r>
              <a:rPr lang="ru-RU" dirty="0" smtClean="0">
                <a:solidFill>
                  <a:srgbClr val="C00000"/>
                </a:solidFill>
              </a:rPr>
              <a:t> </a:t>
            </a:r>
            <a:r>
              <a:rPr lang="ru-RU" dirty="0" smtClean="0"/>
              <a:t>— вопросы этого блока предназначены для активации мыслительной деятельности учащихся, учат их анализировать, выделять факты и следствия, оценивать значимость полученных сведений, акцентировать внимание на их оценке.</a:t>
            </a:r>
            <a:endParaRPr lang="ru-RU" dirty="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5929322" y="6500835"/>
            <a:ext cx="968674" cy="357165"/>
          </a:xfrm>
          <a:prstGeom prst="rect">
            <a:avLst/>
          </a:prstGeom>
          <a:noFill/>
          <a:ln w="9525">
            <a:noFill/>
            <a:miter lim="800000"/>
            <a:headEnd/>
            <a:tailEnd/>
          </a:ln>
          <a:effectLst/>
        </p:spPr>
      </p:pic>
      <p:pic>
        <p:nvPicPr>
          <p:cNvPr id="7" name="Picture 3"/>
          <p:cNvPicPr>
            <a:picLocks noChangeAspect="1" noChangeArrowheads="1"/>
          </p:cNvPicPr>
          <p:nvPr/>
        </p:nvPicPr>
        <p:blipFill>
          <a:blip r:embed="rId2"/>
          <a:srcRect/>
          <a:stretch>
            <a:fillRect/>
          </a:stretch>
        </p:blipFill>
        <p:spPr bwMode="auto">
          <a:xfrm>
            <a:off x="6858016" y="6500835"/>
            <a:ext cx="968674" cy="357165"/>
          </a:xfrm>
          <a:prstGeom prst="rect">
            <a:avLst/>
          </a:prstGeom>
          <a:noFill/>
          <a:ln w="9525">
            <a:noFill/>
            <a:miter lim="800000"/>
            <a:headEnd/>
            <a:tailEnd/>
          </a:ln>
          <a:effectLst/>
        </p:spPr>
      </p:pic>
      <p:sp>
        <p:nvSpPr>
          <p:cNvPr id="9" name="Прямоугольник 8"/>
          <p:cNvSpPr/>
          <p:nvPr/>
        </p:nvSpPr>
        <p:spPr>
          <a:xfrm>
            <a:off x="214282" y="714356"/>
            <a:ext cx="8143932" cy="646331"/>
          </a:xfrm>
          <a:prstGeom prst="rect">
            <a:avLst/>
          </a:prstGeom>
        </p:spPr>
        <p:txBody>
          <a:bodyPr wrap="square">
            <a:spAutoFit/>
          </a:bodyPr>
          <a:lstStyle/>
          <a:p>
            <a:pPr algn="ctr"/>
            <a:r>
              <a:rPr lang="ru-RU" dirty="0" smtClean="0"/>
              <a:t>	</a:t>
            </a:r>
          </a:p>
          <a:p>
            <a:endParaRPr lang="ru-RU" dirty="0"/>
          </a:p>
        </p:txBody>
      </p:sp>
      <p:sp>
        <p:nvSpPr>
          <p:cNvPr id="3073"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smtClean="0">
                <a:ln>
                  <a:noFill/>
                </a:ln>
                <a:solidFill>
                  <a:srgbClr val="000000"/>
                </a:solidFill>
                <a:effectLst/>
                <a:latin typeface="Calibri" pitchFamily="34" charset="0"/>
                <a:ea typeface="Times New Roman" pitchFamily="18" charset="0"/>
                <a:cs typeface="Times New Roman" pitchFamily="18" charset="0"/>
              </a:rPr>
              <a:t>Круг общения Евдокии Савельевны Круг общения Ольги и ее семьи.</a:t>
            </a:r>
            <a:endParaRPr kumimoji="0" lang="ru-RU" sz="1800" b="0" i="0" u="none" strike="noStrike" cap="none" normalizeH="0" baseline="0" smtClean="0">
              <a:ln>
                <a:noFill/>
              </a:ln>
              <a:solidFill>
                <a:schemeClr val="tx1"/>
              </a:solidFill>
              <a:effectLst/>
              <a:latin typeface="Arial" pitchFamily="34" charset="0"/>
            </a:endParaRPr>
          </a:p>
        </p:txBody>
      </p:sp>
      <p:sp>
        <p:nvSpPr>
          <p:cNvPr id="8" name="Прямоугольник 7"/>
          <p:cNvSpPr/>
          <p:nvPr/>
        </p:nvSpPr>
        <p:spPr>
          <a:xfrm>
            <a:off x="714348" y="857233"/>
            <a:ext cx="7858180" cy="3323987"/>
          </a:xfrm>
          <a:prstGeom prst="rect">
            <a:avLst/>
          </a:prstGeom>
        </p:spPr>
        <p:txBody>
          <a:bodyPr wrap="square">
            <a:spAutoFit/>
          </a:bodyPr>
          <a:lstStyle/>
          <a:p>
            <a:r>
              <a:rPr lang="ru-RU" sz="2400" b="1" dirty="0" smtClean="0">
                <a:latin typeface="Georgia" pitchFamily="18" charset="0"/>
              </a:rPr>
              <a:t>3. Диаграмма </a:t>
            </a:r>
            <a:r>
              <a:rPr lang="ru-RU" sz="2400" b="1" dirty="0" err="1" smtClean="0">
                <a:latin typeface="Georgia" pitchFamily="18" charset="0"/>
              </a:rPr>
              <a:t>Исикавы</a:t>
            </a:r>
            <a:r>
              <a:rPr lang="ru-RU" sz="2400" b="1" dirty="0" smtClean="0">
                <a:latin typeface="Georgia" pitchFamily="18" charset="0"/>
              </a:rPr>
              <a:t> (</a:t>
            </a:r>
            <a:r>
              <a:rPr lang="ru-RU" sz="2400" b="1" i="1" dirty="0" smtClean="0">
                <a:latin typeface="Georgia" pitchFamily="18" charset="0"/>
              </a:rPr>
              <a:t>Схемы </a:t>
            </a:r>
            <a:r>
              <a:rPr lang="ru-RU" sz="2400" b="1" i="1" dirty="0" err="1" smtClean="0">
                <a:latin typeface="Georgia" pitchFamily="18" charset="0"/>
              </a:rPr>
              <a:t>Фишбоун</a:t>
            </a:r>
            <a:r>
              <a:rPr lang="ru-RU" sz="2400" b="1" i="1" dirty="0" smtClean="0">
                <a:latin typeface="Georgia" pitchFamily="18" charset="0"/>
              </a:rPr>
              <a:t> )</a:t>
            </a:r>
            <a:endParaRPr lang="ru-RU" sz="2400" b="1" dirty="0" smtClean="0">
              <a:latin typeface="Georgia" pitchFamily="18" charset="0"/>
            </a:endParaRPr>
          </a:p>
          <a:p>
            <a:endParaRPr lang="ru-RU" sz="2400" b="1" dirty="0" smtClean="0">
              <a:latin typeface="Georgia" pitchFamily="18" charset="0"/>
            </a:endParaRPr>
          </a:p>
          <a:p>
            <a:r>
              <a:rPr lang="ru-RU" i="1" dirty="0" smtClean="0">
                <a:latin typeface="Georgia" pitchFamily="18" charset="0"/>
              </a:rPr>
              <a:t>В основе </a:t>
            </a:r>
            <a:r>
              <a:rPr lang="ru-RU" i="1" dirty="0" err="1" smtClean="0">
                <a:latin typeface="Georgia" pitchFamily="18" charset="0"/>
              </a:rPr>
              <a:t>Фишбоуна</a:t>
            </a:r>
            <a:r>
              <a:rPr lang="ru-RU" i="1" dirty="0" smtClean="0">
                <a:latin typeface="Georgia" pitchFamily="18" charset="0"/>
              </a:rPr>
              <a:t> — схематическая диаграмма в форме рыбьего скелета. В мире данная диаграмма широко известна под именем </a:t>
            </a:r>
            <a:r>
              <a:rPr lang="ru-RU" i="1" dirty="0" err="1" smtClean="0">
                <a:latin typeface="Georgia" pitchFamily="18" charset="0"/>
              </a:rPr>
              <a:t>Ишикавы</a:t>
            </a:r>
            <a:r>
              <a:rPr lang="ru-RU" i="1" dirty="0" smtClean="0">
                <a:latin typeface="Georgia" pitchFamily="18" charset="0"/>
              </a:rPr>
              <a:t> (</a:t>
            </a:r>
            <a:r>
              <a:rPr lang="ru-RU" i="1" dirty="0" err="1" smtClean="0">
                <a:latin typeface="Georgia" pitchFamily="18" charset="0"/>
              </a:rPr>
              <a:t>Исикавы</a:t>
            </a:r>
            <a:r>
              <a:rPr lang="ru-RU" i="1" dirty="0" smtClean="0">
                <a:latin typeface="Georgia" pitchFamily="18" charset="0"/>
              </a:rPr>
              <a:t>) — японского профессора, который и изобрел метод структурного анализа причинно-следственных связей. Схема </a:t>
            </a:r>
            <a:r>
              <a:rPr lang="ru-RU" i="1" dirty="0" err="1" smtClean="0">
                <a:latin typeface="Georgia" pitchFamily="18" charset="0"/>
              </a:rPr>
              <a:t>Фишбоун</a:t>
            </a:r>
            <a:r>
              <a:rPr lang="ru-RU" i="1" dirty="0" smtClean="0">
                <a:latin typeface="Georgia" pitchFamily="18" charset="0"/>
              </a:rPr>
              <a:t> представляет собой графическое изображение, позволяющее наглядно продемонстрировать определенные в процессе анализа причины конкретных событий, явлений, проблем и соответствующие выводы или результаты обсуждения.</a:t>
            </a:r>
          </a:p>
          <a:p>
            <a:endParaRPr lang="ru-RU" i="1" dirty="0" smtClean="0">
              <a:latin typeface="Georgia" pitchFamily="18" charset="0"/>
            </a:endParaRPr>
          </a:p>
        </p:txBody>
      </p:sp>
      <p:pic>
        <p:nvPicPr>
          <p:cNvPr id="2" name="Picture 3" descr="http://katti.ucoz.ru/_pu/57/72771529.jpg"/>
          <p:cNvPicPr>
            <a:picLocks noChangeAspect="1" noChangeArrowheads="1"/>
          </p:cNvPicPr>
          <p:nvPr/>
        </p:nvPicPr>
        <p:blipFill>
          <a:blip r:embed="rId3" cstate="print"/>
          <a:srcRect/>
          <a:stretch>
            <a:fillRect/>
          </a:stretch>
        </p:blipFill>
        <p:spPr bwMode="auto">
          <a:xfrm>
            <a:off x="2786050" y="3857628"/>
            <a:ext cx="3734181" cy="2626614"/>
          </a:xfrm>
          <a:prstGeom prst="rect">
            <a:avLst/>
          </a:prstGeom>
          <a:noFill/>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5929322" y="6500835"/>
            <a:ext cx="968674" cy="357165"/>
          </a:xfrm>
          <a:prstGeom prst="rect">
            <a:avLst/>
          </a:prstGeom>
          <a:noFill/>
          <a:ln w="9525">
            <a:noFill/>
            <a:miter lim="800000"/>
            <a:headEnd/>
            <a:tailEnd/>
          </a:ln>
          <a:effectLst/>
        </p:spPr>
      </p:pic>
      <p:pic>
        <p:nvPicPr>
          <p:cNvPr id="7" name="Picture 3"/>
          <p:cNvPicPr>
            <a:picLocks noChangeAspect="1" noChangeArrowheads="1"/>
          </p:cNvPicPr>
          <p:nvPr/>
        </p:nvPicPr>
        <p:blipFill>
          <a:blip r:embed="rId2"/>
          <a:srcRect/>
          <a:stretch>
            <a:fillRect/>
          </a:stretch>
        </p:blipFill>
        <p:spPr bwMode="auto">
          <a:xfrm>
            <a:off x="6858016" y="6500835"/>
            <a:ext cx="968674" cy="357165"/>
          </a:xfrm>
          <a:prstGeom prst="rect">
            <a:avLst/>
          </a:prstGeom>
          <a:noFill/>
          <a:ln w="9525">
            <a:noFill/>
            <a:miter lim="800000"/>
            <a:headEnd/>
            <a:tailEnd/>
          </a:ln>
          <a:effectLst/>
        </p:spPr>
      </p:pic>
      <p:sp>
        <p:nvSpPr>
          <p:cNvPr id="9" name="Прямоугольник 8"/>
          <p:cNvSpPr/>
          <p:nvPr/>
        </p:nvSpPr>
        <p:spPr>
          <a:xfrm>
            <a:off x="214282" y="714356"/>
            <a:ext cx="8143932" cy="2185214"/>
          </a:xfrm>
          <a:prstGeom prst="rect">
            <a:avLst/>
          </a:prstGeom>
        </p:spPr>
        <p:txBody>
          <a:bodyPr wrap="square">
            <a:spAutoFit/>
          </a:bodyPr>
          <a:lstStyle/>
          <a:p>
            <a:pPr algn="ctr"/>
            <a:r>
              <a:rPr lang="ru-RU" b="1" i="1" u="sng" dirty="0" smtClean="0">
                <a:latin typeface="Georgia" pitchFamily="18" charset="0"/>
              </a:rPr>
              <a:t>4. </a:t>
            </a:r>
            <a:r>
              <a:rPr lang="ru-RU" b="1" i="1" u="sng" dirty="0" err="1" smtClean="0">
                <a:latin typeface="Georgia" pitchFamily="18" charset="0"/>
              </a:rPr>
              <a:t>ПОПС-формула</a:t>
            </a:r>
            <a:r>
              <a:rPr lang="ru-RU" b="1" i="1" u="sng" dirty="0" smtClean="0">
                <a:latin typeface="Georgia" pitchFamily="18" charset="0"/>
              </a:rPr>
              <a:t> </a:t>
            </a:r>
            <a:r>
              <a:rPr lang="ru-RU" sz="2000" i="1" dirty="0" smtClean="0">
                <a:latin typeface="Georgia" pitchFamily="18" charset="0"/>
              </a:rPr>
              <a:t>— это инструмент индивидуального контроля качества усвоения знаний по всем гуманитарным дисциплинам, который направлен на рефлексию учащихся. Приём был разработан Дэвидом </a:t>
            </a:r>
            <a:r>
              <a:rPr lang="ru-RU" sz="2000" i="1" dirty="0" err="1" smtClean="0">
                <a:latin typeface="Georgia" pitchFamily="18" charset="0"/>
              </a:rPr>
              <a:t>Мэйсоном</a:t>
            </a:r>
            <a:r>
              <a:rPr lang="ru-RU" sz="2000" i="1" dirty="0" smtClean="0">
                <a:latin typeface="Georgia" pitchFamily="18" charset="0"/>
              </a:rPr>
              <a:t>, специалистом в области юриспруденции из ЮАР.</a:t>
            </a:r>
            <a:br>
              <a:rPr lang="ru-RU" sz="2000" i="1" dirty="0" smtClean="0">
                <a:latin typeface="Georgia" pitchFamily="18" charset="0"/>
              </a:rPr>
            </a:br>
            <a:r>
              <a:rPr lang="ru-RU" dirty="0" smtClean="0"/>
              <a:t/>
            </a:r>
            <a:br>
              <a:rPr lang="ru-RU" dirty="0" smtClean="0"/>
            </a:br>
            <a:endParaRPr lang="ru-RU" dirty="0"/>
          </a:p>
        </p:txBody>
      </p:sp>
      <p:sp>
        <p:nvSpPr>
          <p:cNvPr id="3073"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smtClean="0">
                <a:ln>
                  <a:noFill/>
                </a:ln>
                <a:solidFill>
                  <a:srgbClr val="000000"/>
                </a:solidFill>
                <a:effectLst/>
                <a:latin typeface="Calibri" pitchFamily="34" charset="0"/>
                <a:ea typeface="Times New Roman" pitchFamily="18" charset="0"/>
                <a:cs typeface="Times New Roman" pitchFamily="18" charset="0"/>
              </a:rPr>
              <a:t>Круг общения Евдокии Савельевны Круг общения Ольги и ее семьи.</a:t>
            </a:r>
            <a:endParaRPr kumimoji="0" lang="ru-RU" sz="1800" b="0" i="0" u="none" strike="noStrike" cap="none" normalizeH="0" baseline="0" smtClean="0">
              <a:ln>
                <a:noFill/>
              </a:ln>
              <a:solidFill>
                <a:schemeClr val="tx1"/>
              </a:solidFill>
              <a:effectLst/>
              <a:latin typeface="Arial" pitchFamily="34" charset="0"/>
            </a:endParaRPr>
          </a:p>
        </p:txBody>
      </p:sp>
      <p:sp>
        <p:nvSpPr>
          <p:cNvPr id="11" name="Прямоугольник 10"/>
          <p:cNvSpPr/>
          <p:nvPr/>
        </p:nvSpPr>
        <p:spPr>
          <a:xfrm>
            <a:off x="428596" y="2428868"/>
            <a:ext cx="8143932" cy="4247317"/>
          </a:xfrm>
          <a:prstGeom prst="rect">
            <a:avLst/>
          </a:prstGeom>
        </p:spPr>
        <p:txBody>
          <a:bodyPr wrap="square">
            <a:spAutoFit/>
          </a:bodyPr>
          <a:lstStyle/>
          <a:p>
            <a:r>
              <a:rPr lang="ru-RU" b="1" i="1" dirty="0" smtClean="0">
                <a:latin typeface="Georgia" pitchFamily="18" charset="0"/>
              </a:rPr>
              <a:t>Один из проректоров Санкт-Петербургского Института права Аркадий Гутников предложил следующий перевод этого названия: </a:t>
            </a:r>
          </a:p>
          <a:p>
            <a:endParaRPr lang="ru-RU" b="1" i="1" dirty="0" smtClean="0">
              <a:latin typeface="Georgia" pitchFamily="18" charset="0"/>
            </a:endParaRPr>
          </a:p>
          <a:p>
            <a:r>
              <a:rPr lang="ru-RU" b="1" i="1" u="sng" dirty="0" smtClean="0">
                <a:latin typeface="Georgia" pitchFamily="18" charset="0"/>
              </a:rPr>
              <a:t>П — позиция; </a:t>
            </a:r>
          </a:p>
          <a:p>
            <a:r>
              <a:rPr lang="ru-RU" b="1" i="1" u="sng" dirty="0" smtClean="0">
                <a:latin typeface="Georgia" pitchFamily="18" charset="0"/>
              </a:rPr>
              <a:t>О — объяснение; </a:t>
            </a:r>
          </a:p>
          <a:p>
            <a:r>
              <a:rPr lang="ru-RU" b="1" i="1" u="sng" dirty="0" smtClean="0">
                <a:latin typeface="Georgia" pitchFamily="18" charset="0"/>
              </a:rPr>
              <a:t>П — пример;</a:t>
            </a:r>
          </a:p>
          <a:p>
            <a:r>
              <a:rPr lang="ru-RU" b="1" i="1" u="sng" dirty="0" smtClean="0">
                <a:latin typeface="Georgia" pitchFamily="18" charset="0"/>
              </a:rPr>
              <a:t> С — следствие/суждение. </a:t>
            </a:r>
          </a:p>
          <a:p>
            <a:endParaRPr lang="ru-RU" b="1" i="1" u="sng" dirty="0" smtClean="0">
              <a:latin typeface="Georgia" pitchFamily="18" charset="0"/>
            </a:endParaRPr>
          </a:p>
          <a:p>
            <a:r>
              <a:rPr lang="ru-RU" b="1" i="1" dirty="0" smtClean="0">
                <a:latin typeface="Georgia" pitchFamily="18" charset="0"/>
              </a:rPr>
              <a:t>Значимость приёма состоит в том, что он позволяет детям в сжатой форме выразить свои соображения по той или иной теме и сделать это очень быстро.</a:t>
            </a:r>
          </a:p>
          <a:p>
            <a:r>
              <a:rPr lang="ru-RU" b="1" i="1" dirty="0" smtClean="0">
                <a:latin typeface="Georgia" pitchFamily="18" charset="0"/>
              </a:rPr>
              <a:t/>
            </a:r>
            <a:br>
              <a:rPr lang="ru-RU" b="1" i="1" dirty="0" smtClean="0">
                <a:latin typeface="Georgia" pitchFamily="18" charset="0"/>
              </a:rPr>
            </a:br>
            <a:r>
              <a:rPr lang="ru-RU" b="1" i="1" dirty="0" smtClean="0">
                <a:latin typeface="Georgia" pitchFamily="18" charset="0"/>
              </a:rPr>
              <a:t/>
            </a:r>
            <a:br>
              <a:rPr lang="ru-RU" b="1" i="1" dirty="0" smtClean="0">
                <a:latin typeface="Georgia" pitchFamily="18" charset="0"/>
              </a:rPr>
            </a:br>
            <a:endParaRPr lang="ru-RU" b="1" i="1" dirty="0">
              <a:latin typeface="Georgia" pitchFamily="18" charset="0"/>
            </a:endParaRPr>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785926"/>
            <a:ext cx="5000628" cy="1470025"/>
          </a:xfrm>
        </p:spPr>
        <p:txBody>
          <a:bodyPr>
            <a:noAutofit/>
          </a:bodyPr>
          <a:lstStyle/>
          <a:p>
            <a:r>
              <a:rPr lang="ru-RU" sz="3600" b="1" i="1" dirty="0" smtClean="0">
                <a:latin typeface="Georgia" pitchFamily="18" charset="0"/>
              </a:rPr>
              <a:t>«Сердечная недостаточность –это болезнь нашего времени» </a:t>
            </a:r>
            <a:endParaRPr lang="ru-RU" sz="3600" i="1" dirty="0">
              <a:latin typeface="Georgia" pitchFamily="18" charset="0"/>
            </a:endParaRPr>
          </a:p>
        </p:txBody>
      </p:sp>
      <p:sp>
        <p:nvSpPr>
          <p:cNvPr id="3" name="Подзаголовок 2"/>
          <p:cNvSpPr>
            <a:spLocks noGrp="1"/>
          </p:cNvSpPr>
          <p:nvPr>
            <p:ph type="subTitle" idx="1"/>
          </p:nvPr>
        </p:nvSpPr>
        <p:spPr>
          <a:xfrm>
            <a:off x="357158" y="4929198"/>
            <a:ext cx="8572560" cy="1357322"/>
          </a:xfrm>
        </p:spPr>
        <p:txBody>
          <a:bodyPr/>
          <a:lstStyle/>
          <a:p>
            <a:r>
              <a:rPr lang="ru-RU" sz="2800" b="1" i="1" dirty="0" smtClean="0">
                <a:solidFill>
                  <a:schemeClr val="tx1">
                    <a:lumMod val="75000"/>
                  </a:schemeClr>
                </a:solidFill>
                <a:latin typeface="Georgia" pitchFamily="18" charset="0"/>
              </a:rPr>
              <a:t>Нравственные уроки </a:t>
            </a:r>
            <a:r>
              <a:rPr lang="ru-RU" sz="2800" b="1" i="1" smtClean="0">
                <a:solidFill>
                  <a:schemeClr val="tx1">
                    <a:lumMod val="75000"/>
                  </a:schemeClr>
                </a:solidFill>
                <a:latin typeface="Georgia" pitchFamily="18" charset="0"/>
              </a:rPr>
              <a:t>повести </a:t>
            </a:r>
          </a:p>
          <a:p>
            <a:r>
              <a:rPr lang="ru-RU" sz="2800" b="1" i="1" smtClean="0">
                <a:solidFill>
                  <a:schemeClr val="tx1">
                    <a:lumMod val="75000"/>
                  </a:schemeClr>
                </a:solidFill>
                <a:latin typeface="Georgia" pitchFamily="18" charset="0"/>
              </a:rPr>
              <a:t>А</a:t>
            </a:r>
            <a:r>
              <a:rPr lang="ru-RU" sz="2800" b="1" i="1" dirty="0" smtClean="0">
                <a:solidFill>
                  <a:schemeClr val="tx1">
                    <a:lumMod val="75000"/>
                  </a:schemeClr>
                </a:solidFill>
                <a:latin typeface="Georgia" pitchFamily="18" charset="0"/>
              </a:rPr>
              <a:t>. Алексина "Безумная Евдокия" </a:t>
            </a:r>
            <a:r>
              <a:rPr lang="ru-RU" sz="2800" b="1" i="1" dirty="0" smtClean="0">
                <a:solidFill>
                  <a:schemeClr val="tx1">
                    <a:lumMod val="75000"/>
                  </a:schemeClr>
                </a:solidFill>
              </a:rPr>
              <a:t/>
            </a:r>
            <a:br>
              <a:rPr lang="ru-RU" sz="2800" b="1" i="1" dirty="0" smtClean="0">
                <a:solidFill>
                  <a:schemeClr val="tx1">
                    <a:lumMod val="75000"/>
                  </a:schemeClr>
                </a:solidFill>
              </a:rPr>
            </a:br>
            <a:endParaRPr lang="ru-RU" sz="2800" b="1" i="1" dirty="0">
              <a:solidFill>
                <a:schemeClr val="tx1">
                  <a:lumMod val="75000"/>
                </a:schemeClr>
              </a:solidFill>
            </a:endParaRPr>
          </a:p>
        </p:txBody>
      </p:sp>
      <p:pic>
        <p:nvPicPr>
          <p:cNvPr id="4" name="Picture 2" descr="H:\Documents and Settings\Aida\Рабочий стол\клипарты рамки фончики\kniga39.gif"/>
          <p:cNvPicPr>
            <a:picLocks noChangeAspect="1" noChangeArrowheads="1" noCrop="1"/>
          </p:cNvPicPr>
          <p:nvPr/>
        </p:nvPicPr>
        <p:blipFill>
          <a:blip r:embed="rId2"/>
          <a:srcRect/>
          <a:stretch>
            <a:fillRect/>
          </a:stretch>
        </p:blipFill>
        <p:spPr bwMode="auto">
          <a:xfrm>
            <a:off x="4833937" y="886731"/>
            <a:ext cx="3595716" cy="3595716"/>
          </a:xfrm>
          <a:prstGeom prst="rect">
            <a:avLst/>
          </a:prstGeom>
          <a:noFill/>
          <a:ln w="9525">
            <a:noFill/>
            <a:miter lim="800000"/>
            <a:headEnd/>
            <a:tailEnd/>
          </a:ln>
          <a:effectLst>
            <a:softEdge rad="127000"/>
          </a:effectLst>
        </p:spPr>
      </p:pic>
      <p:pic>
        <p:nvPicPr>
          <p:cNvPr id="3075" name="Picture 3"/>
          <p:cNvPicPr>
            <a:picLocks noChangeAspect="1" noChangeArrowheads="1"/>
          </p:cNvPicPr>
          <p:nvPr/>
        </p:nvPicPr>
        <p:blipFill>
          <a:blip r:embed="rId3"/>
          <a:srcRect/>
          <a:stretch>
            <a:fillRect/>
          </a:stretch>
        </p:blipFill>
        <p:spPr bwMode="auto">
          <a:xfrm>
            <a:off x="5929322" y="6500835"/>
            <a:ext cx="968674" cy="357165"/>
          </a:xfrm>
          <a:prstGeom prst="rect">
            <a:avLst/>
          </a:prstGeom>
          <a:noFill/>
          <a:ln w="9525">
            <a:noFill/>
            <a:miter lim="800000"/>
            <a:headEnd/>
            <a:tailEnd/>
          </a:ln>
          <a:effectLst/>
        </p:spPr>
      </p:pic>
      <p:pic>
        <p:nvPicPr>
          <p:cNvPr id="7" name="Picture 3"/>
          <p:cNvPicPr>
            <a:picLocks noChangeAspect="1" noChangeArrowheads="1"/>
          </p:cNvPicPr>
          <p:nvPr/>
        </p:nvPicPr>
        <p:blipFill>
          <a:blip r:embed="rId3"/>
          <a:srcRect/>
          <a:stretch>
            <a:fillRect/>
          </a:stretch>
        </p:blipFill>
        <p:spPr bwMode="auto">
          <a:xfrm>
            <a:off x="6858016" y="6500835"/>
            <a:ext cx="968674" cy="35716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Литература 1">
  <a:themeElements>
    <a:clrScheme name="Другая 34">
      <a:dk1>
        <a:srgbClr val="8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Литература 1</Template>
  <TotalTime>875</TotalTime>
  <Words>775</Words>
  <Application>Microsoft Office PowerPoint</Application>
  <PresentationFormat>Экран (4:3)</PresentationFormat>
  <Paragraphs>102</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Литература 1</vt:lpstr>
      <vt:lpstr>«Внеклассное чтение как средство  формирования читательского интереса у школьников » </vt:lpstr>
      <vt:lpstr> Цель: 1. повысит интерес учащихся к литературе как учебному предмету; 2. привить любовь к русской и мировой классике; 3. развивать творческие способности учащихся. </vt:lpstr>
      <vt:lpstr>Слайд 3</vt:lpstr>
      <vt:lpstr>Слайд 4</vt:lpstr>
      <vt:lpstr>Слайд 5</vt:lpstr>
      <vt:lpstr>Слайд 6</vt:lpstr>
      <vt:lpstr>Слайд 7</vt:lpstr>
      <vt:lpstr>Слайд 8</vt:lpstr>
      <vt:lpstr>«Сердечная недостаточность –это болезнь нашего времени» </vt:lpstr>
      <vt:lpstr>Слайд 10</vt:lpstr>
      <vt:lpstr>Слайд 11</vt:lpstr>
      <vt:lpstr>Слайд 12</vt:lpstr>
      <vt:lpstr>Слайд 13</vt:lpstr>
      <vt:lpstr>Оленька глазами отца.</vt:lpstr>
      <vt:lpstr>Слайд 15</vt:lpstr>
      <vt:lpstr>Слайд 16</vt:lpstr>
      <vt:lpstr>Оля глазами Евдокии Савельевны</vt:lpstr>
      <vt:lpstr>Слайд 18</vt:lpstr>
      <vt:lpstr>Слайд 19</vt:lpstr>
      <vt:lpstr>Какая она же, Евдокия Савельевна? </vt:lpstr>
      <vt:lpstr>Слайд 21</vt:lpstr>
      <vt:lpstr>Слайд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Внеклассное чтение как средство формирования читательского интереса у школьников</dc:title>
  <dc:creator>User</dc:creator>
  <cp:lastModifiedBy>Кабинет_25</cp:lastModifiedBy>
  <cp:revision>92</cp:revision>
  <dcterms:created xsi:type="dcterms:W3CDTF">2011-03-06T13:49:25Z</dcterms:created>
  <dcterms:modified xsi:type="dcterms:W3CDTF">2018-10-23T08:27:46Z</dcterms:modified>
</cp:coreProperties>
</file>